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58" r:id="rId5"/>
    <p:sldId id="259" r:id="rId6"/>
    <p:sldId id="272" r:id="rId7"/>
    <p:sldId id="260" r:id="rId8"/>
    <p:sldId id="261" r:id="rId9"/>
    <p:sldId id="262" r:id="rId10"/>
    <p:sldId id="263" r:id="rId11"/>
    <p:sldId id="271" r:id="rId12"/>
    <p:sldId id="264" r:id="rId13"/>
    <p:sldId id="265" r:id="rId14"/>
    <p:sldId id="268" r:id="rId15"/>
    <p:sldId id="266" r:id="rId16"/>
    <p:sldId id="273" r:id="rId17"/>
    <p:sldId id="267" r:id="rId18"/>
    <p:sldId id="274" r:id="rId19"/>
    <p:sldId id="275" r:id="rId20"/>
    <p:sldId id="276" r:id="rId21"/>
    <p:sldId id="277" r:id="rId22"/>
    <p:sldId id="278" r:id="rId23"/>
    <p:sldId id="279" r:id="rId24"/>
    <p:sldId id="280" r:id="rId25"/>
    <p:sldId id="341" r:id="rId26"/>
    <p:sldId id="332" r:id="rId27"/>
    <p:sldId id="333" r:id="rId28"/>
    <p:sldId id="334" r:id="rId29"/>
    <p:sldId id="335" r:id="rId30"/>
    <p:sldId id="336" r:id="rId31"/>
    <p:sldId id="337" r:id="rId32"/>
    <p:sldId id="338" r:id="rId33"/>
    <p:sldId id="339" r:id="rId34"/>
    <p:sldId id="331" r:id="rId35"/>
    <p:sldId id="342" r:id="rId36"/>
    <p:sldId id="281" r:id="rId37"/>
    <p:sldId id="288" r:id="rId38"/>
    <p:sldId id="283" r:id="rId39"/>
    <p:sldId id="284" r:id="rId40"/>
    <p:sldId id="285" r:id="rId41"/>
    <p:sldId id="290" r:id="rId42"/>
    <p:sldId id="287" r:id="rId43"/>
    <p:sldId id="286" r:id="rId44"/>
    <p:sldId id="289" r:id="rId45"/>
    <p:sldId id="282" r:id="rId46"/>
    <p:sldId id="302" r:id="rId47"/>
    <p:sldId id="291" r:id="rId48"/>
    <p:sldId id="301" r:id="rId49"/>
    <p:sldId id="300" r:id="rId50"/>
    <p:sldId id="299" r:id="rId51"/>
    <p:sldId id="303" r:id="rId52"/>
    <p:sldId id="292" r:id="rId53"/>
    <p:sldId id="304" r:id="rId54"/>
    <p:sldId id="293" r:id="rId55"/>
    <p:sldId id="294" r:id="rId56"/>
    <p:sldId id="295" r:id="rId57"/>
    <p:sldId id="296" r:id="rId58"/>
    <p:sldId id="297" r:id="rId59"/>
    <p:sldId id="298" r:id="rId60"/>
    <p:sldId id="305" r:id="rId61"/>
    <p:sldId id="306" r:id="rId62"/>
    <p:sldId id="318" r:id="rId63"/>
    <p:sldId id="307" r:id="rId64"/>
    <p:sldId id="308" r:id="rId65"/>
    <p:sldId id="309" r:id="rId66"/>
    <p:sldId id="310" r:id="rId67"/>
    <p:sldId id="311" r:id="rId68"/>
    <p:sldId id="312" r:id="rId69"/>
    <p:sldId id="313" r:id="rId70"/>
    <p:sldId id="317" r:id="rId71"/>
    <p:sldId id="315" r:id="rId72"/>
    <p:sldId id="316" r:id="rId73"/>
    <p:sldId id="327" r:id="rId74"/>
    <p:sldId id="328" r:id="rId75"/>
    <p:sldId id="329" r:id="rId76"/>
    <p:sldId id="344" r:id="rId77"/>
    <p:sldId id="360" r:id="rId78"/>
    <p:sldId id="361" r:id="rId79"/>
    <p:sldId id="362" r:id="rId80"/>
    <p:sldId id="343" r:id="rId81"/>
    <p:sldId id="319" r:id="rId82"/>
    <p:sldId id="320" r:id="rId83"/>
    <p:sldId id="321" r:id="rId84"/>
    <p:sldId id="322" r:id="rId85"/>
    <p:sldId id="323" r:id="rId86"/>
    <p:sldId id="324" r:id="rId87"/>
    <p:sldId id="325" r:id="rId88"/>
    <p:sldId id="326" r:id="rId89"/>
    <p:sldId id="345" r:id="rId90"/>
    <p:sldId id="346" r:id="rId91"/>
    <p:sldId id="347" r:id="rId92"/>
    <p:sldId id="348" r:id="rId93"/>
    <p:sldId id="351" r:id="rId94"/>
    <p:sldId id="349" r:id="rId95"/>
    <p:sldId id="353" r:id="rId96"/>
    <p:sldId id="354" r:id="rId97"/>
    <p:sldId id="350" r:id="rId98"/>
    <p:sldId id="356" r:id="rId99"/>
    <p:sldId id="357" r:id="rId100"/>
    <p:sldId id="358" r:id="rId101"/>
    <p:sldId id="352" r:id="rId102"/>
    <p:sldId id="355" r:id="rId103"/>
    <p:sldId id="363" r:id="rId104"/>
    <p:sldId id="359" r:id="rId105"/>
    <p:sldId id="364" r:id="rId106"/>
    <p:sldId id="366" r:id="rId107"/>
    <p:sldId id="367"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6A09B3-4FB0-4611-8B37-DED912CBCBDF}" v="52" dt="2025-03-04T05:58:48.2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660"/>
  </p:normalViewPr>
  <p:slideViewPr>
    <p:cSldViewPr snapToGrid="0">
      <p:cViewPr varScale="1">
        <p:scale>
          <a:sx n="78" d="100"/>
          <a:sy n="78" d="100"/>
        </p:scale>
        <p:origin x="80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5:54:07.271"/>
    </inkml:context>
    <inkml:brush xml:id="br0">
      <inkml:brushProperty name="width" value="0.035" units="cm"/>
      <inkml:brushProperty name="height" value="0.035" units="cm"/>
      <inkml:brushProperty name="color" value="#33CC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5:54:08.282"/>
    </inkml:context>
    <inkml:brush xml:id="br0">
      <inkml:brushProperty name="width" value="0.035" units="cm"/>
      <inkml:brushProperty name="height" value="0.035" units="cm"/>
      <inkml:brushProperty name="color" value="#33CC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5:54:17.798"/>
    </inkml:context>
    <inkml:brush xml:id="br0">
      <inkml:brushProperty name="width" value="0.035" units="cm"/>
      <inkml:brushProperty name="height" value="0.035" units="cm"/>
      <inkml:brushProperty name="color" value="#33CCFF"/>
    </inkml:brush>
  </inkml:definitions>
  <inkml:trace contextRef="#ctx0" brushRef="#br0">0 29 24575,'0'-4'0,"5"-3"0,6 2 0,5 0 0,6 2 0,3 0 0,2 2 0,1 1 0,-4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3:40:12.641"/>
    </inkml:context>
    <inkml:brush xml:id="br0">
      <inkml:brushProperty name="width" value="0.035" units="cm"/>
      <inkml:brushProperty name="height" value="0.035" units="cm"/>
      <inkml:brushProperty name="color" value="#33CCFF"/>
    </inkml:brush>
  </inkml:definitions>
  <inkml:trace contextRef="#ctx0" brushRef="#br0">1567 0 24575,'-1'45'0,"-3"-1"0,-2 1 0,-20 78 0,-53 127 0,51-171 0,-280 710 0,-14 2 0,167-403 0,127-321 0,-95 251 0,123-316 0,-3 5 0,1 0 0,-1 1 0,0-1 0,-1 0 0,-7 10 0,11-16 0,-1 0 0,0-1 0,0 1 0,1 0 0,-1 0 0,0-1 0,0 1 0,0-1 0,1 1 0,-1-1 0,0 1 0,0-1 0,0 1 0,0-1 0,0 0 0,0 1 0,0-1 0,0 0 0,0 0 0,-2 0 0,1 0 0,1-1 0,-1 1 0,0-1 0,1 0 0,-1 0 0,1 1 0,-1-1 0,1 0 0,-1 0 0,1-1 0,0 1 0,0 0 0,-1 0 0,1-1 0,0 1 0,-2-3 0,-13-22 0,2-1 0,0 0 0,-12-36 0,19 47 0,-80-213 0,11-4 0,-53-277 0,112 429 0,4 0 0,-3-111 0,18 171 0,-2 21 0,0 0 0,0 0 0,0 0 0,1 0 0,-1 0 0,0 0 0,0 0 0,0 0 0,0-1 0,0 1 0,0 0 0,1 0 0,-1 0 0,0 0 0,0 0 0,0 0 0,0 0 0,0 0 0,0 0 0,1 0 0,-1 0 0,0 0 0,0 0 0,0 0 0,0 0 0,0 0 0,0 0 0,1 0 0,-1 0 0,0 1 0,0-1 0,0 0 0,0 0 0,0 0 0,0 0 0,1 0 0,-1 0 0,0 0 0,0 0 0,0 0 0,0 1 0,0-1 0,0 0 0,0 0 0,0 0 0,0 0 0,0 0 0,0 0 0,0 0 0,0 1 0,0-1 0,0 0 0,0 0 0,0 0 0,0 0 0,0 0 0,0 1 0,15 37 0,-10-25 0,90 272 0,97 239 0,-53-227 0,-129-279 0,0-1 0,2-1 0,0 0 0,1 0 0,16 15 0,-10-12 0,27 39 0,-41-51 0,0 1 0,-1 0 0,0 0 0,0 1 0,-1-1 0,0 1 0,0 0 0,-1 0 0,1 10 0,1 33 0,-6 89 0,-1-3 0,3-134 0,1 0 0,-1 0 0,0 0 0,1 0 0,0 0 0,0 0 0,0 0 0,1 0 0,-1-1 0,1 1 0,0 0 0,0-1 0,3 5 0,-3-6 0,-1-1 0,1 1 0,0-1 0,0 0 0,0 0 0,0 0 0,0 0 0,0 0 0,0 0 0,0 0 0,0-1 0,0 1 0,1-1 0,-1 1 0,0-1 0,0 0 0,0 0 0,1 0 0,-1 0 0,0-1 0,0 1 0,1 0 0,-1-1 0,0 0 0,3-1 0,12-4 0,0-2 0,-1 0 0,0-1 0,0-1 0,-1-1 0,0 0 0,24-24 0,-12 12 0,624-457-370,-349 269 11,577-466-885,-824 631-4974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5:53:38.097"/>
    </inkml:context>
    <inkml:brush xml:id="br0">
      <inkml:brushProperty name="width" value="0.035" units="cm"/>
      <inkml:brushProperty name="height" value="0.035" units="cm"/>
      <inkml:brushProperty name="color" value="#33CCFF"/>
    </inkml:brush>
  </inkml:definitions>
  <inkml:trace contextRef="#ctx0" brushRef="#br0">119 1237 24575,'0'-1'0,"0"0"0,1 0 0,-1 0 0,0 0 0,1 0 0,-1 1 0,1-1 0,-1 0 0,1 0 0,0 0 0,-1 0 0,1 1 0,0-1 0,-1 0 0,1 1 0,0-1 0,0 0 0,0 1 0,0-1 0,0 1 0,-1-1 0,1 1 0,0 0 0,0-1 0,0 1 0,0 0 0,2-1 0,32-4 0,-31 5 0,325-5 0,-196 7 0,2788-2 0,-2898 0 0,-1-1 0,0-1 0,0 0 0,0-2 0,27-8 0,-38 8 0,0 0 0,0-1 0,-1 0 0,0 0 0,0-1 0,0-1 0,-1 0 0,0 0 0,0-1 0,0 0 0,12-16 0,99-130 0,-116 147 0,0-1 0,0 1 0,-1-1 0,1 0 0,-2 0 0,1-1 0,-1 1 0,-1 0 0,1-1 0,-1 1 0,-1-1 0,0-12 0,-1-3 0,-2 0 0,0 0 0,-8-28 0,1 19 0,-1 1 0,-1 0 0,-22-38 0,-58-89 0,68 120 0,-19-33 0,-88-112 0,125 178 0,0-1 0,0 1 0,0 0 0,-1 1 0,0-1 0,0 1 0,0 1 0,0-1 0,-1 1 0,0 1 0,0-1 0,0 1 0,0 1 0,-1 0 0,1 0 0,-1 0 0,1 1 0,-17 0 0,-142-6 0,0 7 0,-219 28 0,65 22 0,66-8 0,-64 4 0,170-18 0,103-17 0,-1-2 0,-81 5 0,-496 23 0,229 41 0,87-13 0,279-61 0,19-3 0,0 0 0,1 1 0,0 0 0,-1 1 0,1 0 0,-9 4 0,15-5 0,0 0 0,0 0 0,0 0 0,0 1 0,1-1 0,-1 1 0,0 0 0,1 0 0,0 0 0,0 0 0,0 0 0,0 0 0,0 0 0,1 1 0,-1-1 0,1 1 0,0-1 0,0 1 0,-1 6 0,-2 19 0,1 0 0,1 0 0,1 0 0,2 1 0,1-1 0,7 35 0,3-4 0,41 115 0,-46-159-3,2-1 1,0 1-1,0-1 0,2-1 0,0 0 0,0 0 0,2-1 0,20 17 1,16 19-1338,-31-30-5486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5:54:51.145"/>
    </inkml:context>
    <inkml:brush xml:id="br0">
      <inkml:brushProperty name="width" value="0.035" units="cm"/>
      <inkml:brushProperty name="height" value="0.035" units="cm"/>
      <inkml:brushProperty name="color" value="#33CCFF"/>
    </inkml:brush>
  </inkml:definitions>
  <inkml:trace contextRef="#ctx0" brushRef="#br0">430 198 24575,'0'-2'0,"1"0"0,-1 0 0,0 0 0,1 0 0,-1 0 0,1 0 0,0 0 0,0 0 0,-1 1 0,1-1 0,1 0 0,-1 1 0,0-1 0,0 0 0,0 1 0,1-1 0,-1 1 0,1 0 0,-1 0 0,1-1 0,2 0 0,44-20 0,-42 20 0,56-17 0,1 3 0,81-10 0,-73 14 0,115-16 3,226-3 0,196 28-47,-401 4-34,2209 3-503,-1444 50 581,200 124 0,-1053-158-24,297 69 745,-384-77-721,0 0 0,-1 2 0,31 19 0,85 61 0,-115-73 0,267 202 0,3 2 0,-290-217 0,0 0 0,-1 0 0,0 1 0,-1 1 0,0 0 0,9 11 0,-15-16 0,-1-1 0,-1 1 0,1 0 0,0 0 0,-1 0 0,0 1 0,-1-1 0,1 0 0,-1 1 0,0-1 0,0 1 0,-1 0 0,1-1 0,-1 1 0,0-1 0,-1 1 0,-1 7 0,-4 11 0,0 0 0,-2-1 0,-1 0 0,-1 0 0,-1-1 0,0 0 0,-2-1 0,-1-1 0,0 0 0,-32 33 0,5-11 0,-2-2 0,-2-1 0,-66 42 0,-101 59 0,141-101 0,-2-3 0,-90 31 0,92-40 0,-213 76 0,-322 71 0,484-147 0,-1-5 0,-134 5 0,-249-19 0,-675-13-258,298 4-365,-243-72 770,610 38 587,-177 35-734,639-3 0,1-2 0,-1-3 0,-82-23 0,12 3 0,31 10 0,-409-91 0,495 107 0,0 1 0,0-1 0,1-1 0,-1 1 0,1-1 0,-1-1 0,1 1 0,0-1 0,1 0 0,-10-8 0,12 8 0,0 0 0,-1 0 0,2-1 0,-1 1 0,1-1 0,-1 1 0,1-1 0,1 0 0,-1 0 0,1 0 0,-1 0 0,1 0 0,1 0 0,-1-11 0,8-235 0,1 114 0,-4-405 0,-4 380 0,0 150 0,1 0 0,0 0 0,0 0 0,2 0 0,-1 1 0,1-1 0,1 0 0,6-12 0,-2 9 0,1 0 0,0 0 0,1 0 0,1 1 0,12-13 0,288-291 0,-281 288 0,38-43-1365,-44 47-5461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5:55:36.910"/>
    </inkml:context>
    <inkml:brush xml:id="br0">
      <inkml:brushProperty name="width" value="0.035" units="cm"/>
      <inkml:brushProperty name="height" value="0.035" units="cm"/>
      <inkml:brushProperty name="color" value="#33CCFF"/>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4T05:55:37.735"/>
    </inkml:context>
    <inkml:brush xml:id="br0">
      <inkml:brushProperty name="width" value="0.035" units="cm"/>
      <inkml:brushProperty name="height" value="0.035" units="cm"/>
      <inkml:brushProperty name="color" value="#33CCFF"/>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403483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0F42F8A2-436E-4647-8E12-3390F878569A}" type="datetimeFigureOut">
              <a:rPr lang="tr-TR" smtClean="0"/>
              <a:t>3.03.2025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30258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2899668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21963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3962416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1985465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461778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2214295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3711201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65823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132005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0F42F8A2-436E-4647-8E12-3390F878569A}" type="datetimeFigureOut">
              <a:rPr lang="tr-TR" smtClean="0"/>
              <a:t>3.03.2025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1810257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0F42F8A2-436E-4647-8E12-3390F878569A}" type="datetimeFigureOut">
              <a:rPr lang="tr-TR" smtClean="0"/>
              <a:t>3.03.2025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250069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126376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3713309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0F42F8A2-436E-4647-8E12-3390F878569A}" type="datetimeFigureOut">
              <a:rPr lang="tr-TR" smtClean="0"/>
              <a:t>3.03.2025</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325455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0F42F8A2-436E-4647-8E12-3390F878569A}" type="datetimeFigureOut">
              <a:rPr lang="tr-TR" smtClean="0"/>
              <a:t>3.03.2025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DC660E5-0881-4369-889B-5C2BC0602DF2}" type="slidenum">
              <a:rPr lang="tr-TR" smtClean="0"/>
              <a:t>‹#›</a:t>
            </a:fld>
            <a:endParaRPr lang="tr-TR"/>
          </a:p>
        </p:txBody>
      </p:sp>
    </p:spTree>
    <p:extLst>
      <p:ext uri="{BB962C8B-B14F-4D97-AF65-F5344CB8AC3E}">
        <p14:creationId xmlns:p14="http://schemas.microsoft.com/office/powerpoint/2010/main" val="403987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F42F8A2-436E-4647-8E12-3390F878569A}" type="datetimeFigureOut">
              <a:rPr lang="tr-TR" smtClean="0"/>
              <a:t>3.03.2025</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C660E5-0881-4369-889B-5C2BC0602DF2}" type="slidenum">
              <a:rPr lang="tr-TR" smtClean="0"/>
              <a:t>‹#›</a:t>
            </a:fld>
            <a:endParaRPr lang="tr-TR"/>
          </a:p>
        </p:txBody>
      </p:sp>
    </p:spTree>
    <p:extLst>
      <p:ext uri="{BB962C8B-B14F-4D97-AF65-F5344CB8AC3E}">
        <p14:creationId xmlns:p14="http://schemas.microsoft.com/office/powerpoint/2010/main" val="37817958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2.png"/><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10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7.xml"/><Relationship Id="rId1" Type="http://schemas.openxmlformats.org/officeDocument/2006/relationships/slideLayout" Target="../slideLayouts/slideLayout2.xml"/><Relationship Id="rId4" Type="http://schemas.openxmlformats.org/officeDocument/2006/relationships/customXml" Target="../ink/ink8.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ip/"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A13BB7-598F-E163-F3BE-F8EBBD98CFB5}"/>
              </a:ext>
            </a:extLst>
          </p:cNvPr>
          <p:cNvSpPr>
            <a:spLocks noGrp="1"/>
          </p:cNvSpPr>
          <p:nvPr>
            <p:ph type="ctrTitle"/>
          </p:nvPr>
        </p:nvSpPr>
        <p:spPr>
          <a:xfrm>
            <a:off x="-57150" y="0"/>
            <a:ext cx="9201150" cy="1580016"/>
          </a:xfrm>
        </p:spPr>
        <p:txBody>
          <a:bodyPr/>
          <a:lstStyle/>
          <a:p>
            <a:r>
              <a:rPr lang="tr-TR" dirty="0"/>
              <a:t>Neler Öğreneceğiz</a:t>
            </a:r>
          </a:p>
        </p:txBody>
      </p:sp>
      <p:sp>
        <p:nvSpPr>
          <p:cNvPr id="3" name="Alt Başlık 2">
            <a:extLst>
              <a:ext uri="{FF2B5EF4-FFF2-40B4-BE49-F238E27FC236}">
                <a16:creationId xmlns:a16="http://schemas.microsoft.com/office/drawing/2014/main" id="{9FB23D02-F943-8B9D-38AB-1F04A0F5F848}"/>
              </a:ext>
            </a:extLst>
          </p:cNvPr>
          <p:cNvSpPr>
            <a:spLocks noGrp="1"/>
          </p:cNvSpPr>
          <p:nvPr>
            <p:ph type="subTitle" idx="1"/>
          </p:nvPr>
        </p:nvSpPr>
        <p:spPr>
          <a:xfrm>
            <a:off x="-57150" y="1580016"/>
            <a:ext cx="12074979" cy="5277984"/>
          </a:xfrm>
        </p:spPr>
        <p:txBody>
          <a:bodyPr>
            <a:normAutofit fontScale="92500"/>
          </a:bodyPr>
          <a:lstStyle/>
          <a:p>
            <a:pPr marL="342900" indent="-342900">
              <a:buFont typeface="Arial" panose="020B0604020202020204" pitchFamily="34" charset="0"/>
              <a:buChar char="•"/>
            </a:pPr>
            <a:r>
              <a:rPr lang="tr-TR" sz="1100" dirty="0"/>
              <a:t>Web’in Nasıl Çalıştığını Öğreneceksiniz!:  </a:t>
            </a:r>
            <a:r>
              <a:rPr lang="tr-TR" sz="1100" dirty="0">
                <a:solidFill>
                  <a:schemeClr val="tx1"/>
                </a:solidFill>
              </a:rPr>
              <a:t>Python ile kolayca kendi bilgisayarınızda bir web sunucusu kurarak, web’in nasıl çalıştığını adım adım keşfedeceksiniz.</a:t>
            </a:r>
            <a:endParaRPr lang="tr-TR" sz="1200" dirty="0">
              <a:solidFill>
                <a:schemeClr val="tx1"/>
              </a:solidFill>
            </a:endParaRPr>
          </a:p>
          <a:p>
            <a:pPr marL="342900" indent="-342900">
              <a:buFont typeface="Arial" panose="020B0604020202020204" pitchFamily="34" charset="0"/>
              <a:buChar char="•"/>
            </a:pPr>
            <a:r>
              <a:rPr lang="tr-TR" sz="1100" dirty="0"/>
              <a:t>Komut Satırını Kullanmayı Öğreneceksiniz</a:t>
            </a:r>
            <a:r>
              <a:rPr lang="tr-TR" sz="1100" dirty="0">
                <a:solidFill>
                  <a:schemeClr val="tx1">
                    <a:lumMod val="85000"/>
                  </a:schemeClr>
                </a:solidFill>
              </a:rPr>
              <a:t>!: Bilgisayarınıza komutlar gönderme gücünü kazanacak, komut satırının temel işlevlerini öğrenerek daha verimli bir şekilde çalışacaksınız.</a:t>
            </a:r>
          </a:p>
          <a:p>
            <a:pPr marL="342900" indent="-342900">
              <a:buFont typeface="Arial" panose="020B0604020202020204" pitchFamily="34" charset="0"/>
              <a:buChar char="•"/>
            </a:pPr>
            <a:r>
              <a:rPr lang="tr-TR" sz="1100" dirty="0"/>
              <a:t>CSRF ve Benzeri Saldırıların Arkasındaki Mantığı Öğreneceksiniz!</a:t>
            </a:r>
          </a:p>
          <a:p>
            <a:pPr marL="342900" indent="-342900">
              <a:buFont typeface="Arial" panose="020B0604020202020204" pitchFamily="34" charset="0"/>
              <a:buChar char="•"/>
            </a:pPr>
            <a:r>
              <a:rPr lang="tr-TR" sz="1100" b="1" dirty="0"/>
              <a:t>Takım Çalışmasıyla Pratik Yaparak Öğreneceksiniz!: </a:t>
            </a:r>
            <a:r>
              <a:rPr lang="tr-TR" sz="1100" dirty="0">
                <a:solidFill>
                  <a:schemeClr val="tx1"/>
                </a:solidFill>
              </a:rPr>
              <a:t>Her konu için 2 veya 3 kişilik takımlara ayrılarak, takım arkadaşlarınızla birlikte uygulamalı pratikler yapacaksınız</a:t>
            </a:r>
          </a:p>
          <a:p>
            <a:pPr marL="342900" indent="-342900">
              <a:buFont typeface="Arial" panose="020B0604020202020204" pitchFamily="34" charset="0"/>
              <a:buChar char="•"/>
            </a:pPr>
            <a:r>
              <a:rPr lang="tr-TR" sz="1100" dirty="0"/>
              <a:t>Saldırganların ve Ağ Güvenliği Çalışanlarının Kullandığı Araçları Öğreneceksiniz!: </a:t>
            </a:r>
            <a:r>
              <a:rPr lang="tr-TR" sz="1100" dirty="0" err="1">
                <a:solidFill>
                  <a:schemeClr val="tx1"/>
                </a:solidFill>
              </a:rPr>
              <a:t>Nmap</a:t>
            </a:r>
            <a:r>
              <a:rPr lang="tr-TR" sz="1100" dirty="0">
                <a:solidFill>
                  <a:schemeClr val="tx1"/>
                </a:solidFill>
              </a:rPr>
              <a:t>, </a:t>
            </a:r>
            <a:r>
              <a:rPr lang="tr-TR" sz="1100" dirty="0" err="1">
                <a:solidFill>
                  <a:schemeClr val="tx1"/>
                </a:solidFill>
              </a:rPr>
              <a:t>Curl</a:t>
            </a:r>
            <a:r>
              <a:rPr lang="tr-TR" sz="1100" dirty="0">
                <a:solidFill>
                  <a:schemeClr val="tx1"/>
                </a:solidFill>
              </a:rPr>
              <a:t>, Telnet, </a:t>
            </a:r>
            <a:r>
              <a:rPr lang="tr-TR" sz="1100" dirty="0" err="1">
                <a:solidFill>
                  <a:schemeClr val="tx1"/>
                </a:solidFill>
              </a:rPr>
              <a:t>Burp</a:t>
            </a:r>
            <a:r>
              <a:rPr lang="tr-TR" sz="1100" dirty="0">
                <a:solidFill>
                  <a:schemeClr val="tx1"/>
                </a:solidFill>
              </a:rPr>
              <a:t> Suite gibi profesyonel araçları kullanarak, saldırganların ve ağ uzmanlarının her gün işlerinde nasıl bu yazılımları kullandığını  keşfedeceksiniz.</a:t>
            </a:r>
          </a:p>
          <a:p>
            <a:pPr marL="342900" indent="-342900">
              <a:buFont typeface="Arial" panose="020B0604020202020204" pitchFamily="34" charset="0"/>
              <a:buChar char="•"/>
            </a:pPr>
            <a:r>
              <a:rPr lang="tr-TR" sz="1100" b="1" dirty="0"/>
              <a:t>Her Şey Sıfırdan Anlatılacak!:</a:t>
            </a:r>
            <a:r>
              <a:rPr lang="tr-TR" sz="1100" dirty="0"/>
              <a:t> </a:t>
            </a:r>
            <a:r>
              <a:rPr lang="tr-TR" sz="1100" dirty="0">
                <a:solidFill>
                  <a:schemeClr val="tx1"/>
                </a:solidFill>
              </a:rPr>
              <a:t>slaytın</a:t>
            </a:r>
            <a:r>
              <a:rPr lang="tr-TR" sz="1100" dirty="0"/>
              <a:t> </a:t>
            </a:r>
            <a:r>
              <a:rPr lang="tr-TR" sz="1100" dirty="0">
                <a:solidFill>
                  <a:schemeClr val="tx1"/>
                </a:solidFill>
              </a:rPr>
              <a:t>her aşaması temel seviyeden başlayacak, bu yüzden tamamen rahat olabilirsiniz. Adım adım ilerleyerek her konuya hâkim olacaksınız.</a:t>
            </a:r>
          </a:p>
          <a:p>
            <a:pPr marL="342900" indent="-342900">
              <a:buFont typeface="Arial" panose="020B0604020202020204" pitchFamily="34" charset="0"/>
              <a:buChar char="•"/>
            </a:pPr>
            <a:r>
              <a:rPr lang="tr-TR" sz="1100" dirty="0"/>
              <a:t>Web Sunucusunda Güvenlik Açığını Uygulamalı Olarak Öğreneceksiniz!: </a:t>
            </a:r>
            <a:r>
              <a:rPr lang="tr-TR" sz="1100" dirty="0">
                <a:solidFill>
                  <a:schemeClr val="tx1"/>
                </a:solidFill>
              </a:rPr>
              <a:t>Slaytın sonunda çoğu sitede bulunan bir güvenlik açığını </a:t>
            </a:r>
            <a:r>
              <a:rPr lang="tr-TR" sz="1100" dirty="0" err="1">
                <a:solidFill>
                  <a:schemeClr val="tx1"/>
                </a:solidFill>
              </a:rPr>
              <a:t>keşfeTMEYİ</a:t>
            </a:r>
            <a:r>
              <a:rPr lang="tr-TR" sz="1100" dirty="0">
                <a:solidFill>
                  <a:schemeClr val="tx1"/>
                </a:solidFill>
              </a:rPr>
              <a:t> ÖĞRENİCEKSİNİZ ve bunu </a:t>
            </a:r>
            <a:r>
              <a:rPr lang="tr-TR" sz="1100" dirty="0" err="1">
                <a:solidFill>
                  <a:schemeClr val="tx1"/>
                </a:solidFill>
              </a:rPr>
              <a:t>tAKIM</a:t>
            </a:r>
            <a:r>
              <a:rPr lang="tr-TR" sz="1100" dirty="0">
                <a:solidFill>
                  <a:schemeClr val="tx1"/>
                </a:solidFill>
              </a:rPr>
              <a:t> arkadaşınızın web sunucusunda uygulayarak gerçek zamanlı testler yapacaksınız </a:t>
            </a:r>
          </a:p>
          <a:p>
            <a:pPr marL="342900" indent="-342900">
              <a:buFont typeface="Arial" panose="020B0604020202020204" pitchFamily="34" charset="0"/>
              <a:buChar char="•"/>
            </a:pPr>
            <a:r>
              <a:rPr lang="tr-TR" sz="1100" b="1" dirty="0"/>
              <a:t>TCP ve HTTP İlişkisini Pratik Olarak Öğreneceksiniz! : </a:t>
            </a:r>
            <a:r>
              <a:rPr lang="tr-TR" sz="1100" dirty="0">
                <a:solidFill>
                  <a:schemeClr val="tx1"/>
                </a:solidFill>
              </a:rPr>
              <a:t>TCP paketlerini arkadaşınıza </a:t>
            </a:r>
            <a:r>
              <a:rPr lang="tr-TR" sz="1100" dirty="0" err="1">
                <a:solidFill>
                  <a:schemeClr val="tx1"/>
                </a:solidFill>
              </a:rPr>
              <a:t>gönderecekSİNİZ</a:t>
            </a:r>
            <a:r>
              <a:rPr lang="tr-TR" sz="1100" dirty="0">
                <a:solidFill>
                  <a:schemeClr val="tx1"/>
                </a:solidFill>
              </a:rPr>
              <a:t>  pratik bir anlayış kazanacaksınız.</a:t>
            </a:r>
          </a:p>
          <a:p>
            <a:pPr marL="342900" indent="-342900">
              <a:buFont typeface="Arial" panose="020B0604020202020204" pitchFamily="34" charset="0"/>
              <a:buChar char="•"/>
            </a:pPr>
            <a:r>
              <a:rPr lang="tr-TR" sz="1100" b="1" dirty="0"/>
              <a:t>HTTP ve Telnet Protokollerini Derinlemesine Anlayacaksınız!: </a:t>
            </a:r>
            <a:r>
              <a:rPr lang="tr-TR" sz="1100" dirty="0">
                <a:solidFill>
                  <a:schemeClr val="tx1"/>
                </a:solidFill>
              </a:rPr>
              <a:t>HTTP ve Telnet protokollerini öğrenmek, siber güvenlik için temel bir yapı taşıdır. Bu protokolleri anlamak, saldırılara karşı nasıl savunma yapabileceğiniz konusunda size büyük bir avantaj sağlayacak.</a:t>
            </a:r>
          </a:p>
          <a:p>
            <a:pPr marL="342900" indent="-342900">
              <a:buFont typeface="Arial" panose="020B0604020202020204" pitchFamily="34" charset="0"/>
              <a:buChar char="•"/>
            </a:pPr>
            <a:r>
              <a:rPr lang="tr-TR" sz="1100" b="1" dirty="0"/>
              <a:t>Port Kavramını Pratik Olarak Öğreneceksiniz!: </a:t>
            </a:r>
            <a:r>
              <a:rPr lang="tr-TR" sz="1100" dirty="0">
                <a:solidFill>
                  <a:schemeClr val="tx1"/>
                </a:solidFill>
              </a:rPr>
              <a:t>Kötü niyetli kişilerin neden açık portları taradığını ve portların güvenlikteki önemini uygulamalı olarak keşfedecek, her şeyin mantığını anladığınızdan emin olacaksınız.</a:t>
            </a:r>
          </a:p>
          <a:p>
            <a:pPr marL="342900" indent="-342900">
              <a:buFont typeface="Arial" panose="020B0604020202020204" pitchFamily="34" charset="0"/>
              <a:buChar char="•"/>
            </a:pPr>
            <a:r>
              <a:rPr lang="tr-TR" sz="1100" dirty="0"/>
              <a:t>HER KONUNUN SONUNDA UFAK BİR CTF OLUCAK BUNU TAKIM ARKADAŞINIZLA YADA KENDİNİZ YAPICAKSINIZ.</a:t>
            </a:r>
          </a:p>
          <a:p>
            <a:pPr marL="342900" indent="-342900">
              <a:buFont typeface="Arial" panose="020B0604020202020204" pitchFamily="34" charset="0"/>
              <a:buChar char="•"/>
            </a:pPr>
            <a:br>
              <a:rPr lang="tr-TR" sz="1100" dirty="0"/>
            </a:br>
            <a:br>
              <a:rPr lang="tr-TR" sz="1100" dirty="0"/>
            </a:br>
            <a:endParaRPr lang="tr-TR" sz="1100" dirty="0">
              <a:solidFill>
                <a:schemeClr val="tx1"/>
              </a:solidFill>
            </a:endParaRPr>
          </a:p>
          <a:p>
            <a:br>
              <a:rPr lang="tr-TR" sz="1100" dirty="0"/>
            </a:br>
            <a:br>
              <a:rPr lang="tr-TR" sz="1100" dirty="0"/>
            </a:br>
            <a:endParaRPr lang="tr-TR" sz="1100" dirty="0"/>
          </a:p>
          <a:p>
            <a:pPr marL="342900" indent="-342900">
              <a:buFont typeface="Arial" panose="020B0604020202020204" pitchFamily="34" charset="0"/>
              <a:buChar char="•"/>
            </a:pPr>
            <a:endParaRPr lang="tr-TR" dirty="0"/>
          </a:p>
          <a:p>
            <a:endParaRPr lang="tr-TR" dirty="0"/>
          </a:p>
          <a:p>
            <a:endParaRPr lang="tr-TR" dirty="0"/>
          </a:p>
        </p:txBody>
      </p:sp>
    </p:spTree>
    <p:extLst>
      <p:ext uri="{BB962C8B-B14F-4D97-AF65-F5344CB8AC3E}">
        <p14:creationId xmlns:p14="http://schemas.microsoft.com/office/powerpoint/2010/main" val="42878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1000"/>
                                        <p:tgtEl>
                                          <p:spTgt spid="3">
                                            <p:txEl>
                                              <p:pRg st="9" end="9"/>
                                            </p:txEl>
                                          </p:spTgt>
                                        </p:tgtEl>
                                      </p:cBhvr>
                                    </p:animEffect>
                                    <p:anim calcmode="lin" valueType="num">
                                      <p:cBhvr>
                                        <p:cTn id="7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1000"/>
                                        <p:tgtEl>
                                          <p:spTgt spid="3">
                                            <p:txEl>
                                              <p:pRg st="10" end="10"/>
                                            </p:txEl>
                                          </p:spTgt>
                                        </p:tgtEl>
                                      </p:cBhvr>
                                    </p:animEffect>
                                    <p:anim calcmode="lin" valueType="num">
                                      <p:cBhvr>
                                        <p:cTn id="7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1000"/>
                                        <p:tgtEl>
                                          <p:spTgt spid="3">
                                            <p:txEl>
                                              <p:pRg st="11" end="11"/>
                                            </p:txEl>
                                          </p:spTgt>
                                        </p:tgtEl>
                                      </p:cBhvr>
                                    </p:animEffect>
                                    <p:anim calcmode="lin" valueType="num">
                                      <p:cBhvr>
                                        <p:cTn id="8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1000"/>
                                        <p:tgtEl>
                                          <p:spTgt spid="3">
                                            <p:txEl>
                                              <p:pRg st="12" end="12"/>
                                            </p:txEl>
                                          </p:spTgt>
                                        </p:tgtEl>
                                      </p:cBhvr>
                                    </p:animEffect>
                                    <p:anim calcmode="lin" valueType="num">
                                      <p:cBhvr>
                                        <p:cTn id="9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637E7E-EAC8-C3AF-0D15-B2791C20A1C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F702CA7-78A5-4C29-783A-73D90FA659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EF75EB6-E272-1C61-6AEE-A3DF06CBEB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749F5D28-D026-B6DC-B4C3-28359ED1D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6" name="Picture 15">
            <a:extLst>
              <a:ext uri="{FF2B5EF4-FFF2-40B4-BE49-F238E27FC236}">
                <a16:creationId xmlns:a16="http://schemas.microsoft.com/office/drawing/2014/main" id="{63E9BD1C-891C-5590-BE77-A5C3B684EC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C302604-03D3-A1E3-7B80-C15EDE2078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4113888D-5EEA-0BB2-C000-26A9A8231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2" name="Rectangle 21">
            <a:extLst>
              <a:ext uri="{FF2B5EF4-FFF2-40B4-BE49-F238E27FC236}">
                <a16:creationId xmlns:a16="http://schemas.microsoft.com/office/drawing/2014/main" id="{5070CB81-1893-9056-254D-A9027E42F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510011A-771A-285E-EAF5-18F6A04F9E0B}"/>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sz="5400" b="0" i="0" kern="1200" dirty="0">
                <a:solidFill>
                  <a:srgbClr val="EBEBEB"/>
                </a:solidFill>
                <a:latin typeface="+mj-lt"/>
                <a:ea typeface="+mj-ea"/>
                <a:cs typeface="+mj-cs"/>
              </a:rPr>
              <a:t>Nmap Kurma </a:t>
            </a:r>
            <a:r>
              <a:rPr lang="tr-TR" sz="5400" dirty="0">
                <a:solidFill>
                  <a:srgbClr val="EBEBEB"/>
                </a:solidFill>
              </a:rPr>
              <a:t>Üçüncü</a:t>
            </a:r>
            <a:r>
              <a:rPr lang="en-US" sz="5400" b="0" i="0" kern="1200" dirty="0">
                <a:solidFill>
                  <a:srgbClr val="EBEBEB"/>
                </a:solidFill>
                <a:latin typeface="+mj-lt"/>
                <a:ea typeface="+mj-ea"/>
                <a:cs typeface="+mj-cs"/>
              </a:rPr>
              <a:t> </a:t>
            </a:r>
            <a:r>
              <a:rPr lang="en-US" sz="5400" b="0" i="0" kern="1200" dirty="0" err="1">
                <a:solidFill>
                  <a:srgbClr val="EBEBEB"/>
                </a:solidFill>
                <a:latin typeface="+mj-lt"/>
                <a:ea typeface="+mj-ea"/>
                <a:cs typeface="+mj-cs"/>
              </a:rPr>
              <a:t>Adım</a:t>
            </a:r>
            <a:endParaRPr lang="en-US" sz="5400" b="0" i="0" kern="1200" dirty="0">
              <a:solidFill>
                <a:srgbClr val="EBEBEB"/>
              </a:solidFill>
              <a:latin typeface="+mj-lt"/>
              <a:ea typeface="+mj-ea"/>
              <a:cs typeface="+mj-cs"/>
            </a:endParaRPr>
          </a:p>
        </p:txBody>
      </p:sp>
      <p:sp useBgFill="1">
        <p:nvSpPr>
          <p:cNvPr id="24" name="Rectangle 23">
            <a:extLst>
              <a:ext uri="{FF2B5EF4-FFF2-40B4-BE49-F238E27FC236}">
                <a16:creationId xmlns:a16="http://schemas.microsoft.com/office/drawing/2014/main" id="{E0E2398D-9DC0-4779-CBA4-FBF6943C7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011741-9D5D-C9B6-2EC3-BE7CA4FA8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7" name="İçerik Yer Tutucusu 6">
            <a:extLst>
              <a:ext uri="{FF2B5EF4-FFF2-40B4-BE49-F238E27FC236}">
                <a16:creationId xmlns:a16="http://schemas.microsoft.com/office/drawing/2014/main" id="{67CB046F-18E0-9943-3A0A-5039418FF945}"/>
              </a:ext>
            </a:extLst>
          </p:cNvPr>
          <p:cNvPicPr>
            <a:picLocks noGrp="1" noChangeAspect="1"/>
          </p:cNvPicPr>
          <p:nvPr>
            <p:ph idx="1"/>
          </p:nvPr>
        </p:nvPicPr>
        <p:blipFill>
          <a:blip r:embed="rId6"/>
          <a:stretch>
            <a:fillRect/>
          </a:stretch>
        </p:blipFill>
        <p:spPr>
          <a:xfrm>
            <a:off x="647700" y="608900"/>
            <a:ext cx="6904877" cy="5578187"/>
          </a:xfrm>
        </p:spPr>
      </p:pic>
    </p:spTree>
    <p:extLst>
      <p:ext uri="{BB962C8B-B14F-4D97-AF65-F5344CB8AC3E}">
        <p14:creationId xmlns:p14="http://schemas.microsoft.com/office/powerpoint/2010/main" val="3803659908"/>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CB7928-98A5-89B2-0C34-9B7802094BE3}"/>
              </a:ext>
            </a:extLst>
          </p:cNvPr>
          <p:cNvSpPr>
            <a:spLocks noGrp="1"/>
          </p:cNvSpPr>
          <p:nvPr>
            <p:ph type="title"/>
          </p:nvPr>
        </p:nvSpPr>
        <p:spPr/>
        <p:txBody>
          <a:bodyPr/>
          <a:lstStyle/>
          <a:p>
            <a:r>
              <a:rPr lang="tr-TR" dirty="0"/>
              <a:t>Value değerine  başka </a:t>
            </a:r>
            <a:r>
              <a:rPr lang="tr-TR" dirty="0" err="1"/>
              <a:t>kulanıcının</a:t>
            </a:r>
            <a:r>
              <a:rPr lang="tr-TR" dirty="0"/>
              <a:t> </a:t>
            </a:r>
            <a:r>
              <a:rPr lang="tr-TR" dirty="0" err="1"/>
              <a:t>cookie</a:t>
            </a:r>
            <a:r>
              <a:rPr lang="tr-TR" dirty="0"/>
              <a:t> </a:t>
            </a:r>
            <a:r>
              <a:rPr lang="tr-TR" dirty="0" err="1"/>
              <a:t>siyle</a:t>
            </a:r>
            <a:r>
              <a:rPr lang="tr-TR" dirty="0"/>
              <a:t> değiştirirsek o </a:t>
            </a:r>
            <a:r>
              <a:rPr lang="tr-TR" dirty="0" err="1"/>
              <a:t>kulanıcının</a:t>
            </a:r>
            <a:r>
              <a:rPr lang="tr-TR" dirty="0"/>
              <a:t> hesabına erişmiş oluruz</a:t>
            </a:r>
          </a:p>
        </p:txBody>
      </p:sp>
      <p:sp>
        <p:nvSpPr>
          <p:cNvPr id="8" name="Metin Yer Tutucusu 7">
            <a:extLst>
              <a:ext uri="{FF2B5EF4-FFF2-40B4-BE49-F238E27FC236}">
                <a16:creationId xmlns:a16="http://schemas.microsoft.com/office/drawing/2014/main" id="{B71A8693-C13D-AA4B-C7D4-31072C1DA947}"/>
              </a:ext>
            </a:extLst>
          </p:cNvPr>
          <p:cNvSpPr>
            <a:spLocks noGrp="1"/>
          </p:cNvSpPr>
          <p:nvPr>
            <p:ph type="body" idx="1"/>
          </p:nvPr>
        </p:nvSpPr>
        <p:spPr/>
        <p:txBody>
          <a:bodyPr/>
          <a:lstStyle/>
          <a:p>
            <a:r>
              <a:rPr lang="tr-TR" dirty="0"/>
              <a:t>Artık size verilen siteye girip hesap çalabilirsiniz</a:t>
            </a:r>
          </a:p>
        </p:txBody>
      </p:sp>
    </p:spTree>
    <p:extLst>
      <p:ext uri="{BB962C8B-B14F-4D97-AF65-F5344CB8AC3E}">
        <p14:creationId xmlns:p14="http://schemas.microsoft.com/office/powerpoint/2010/main" val="20047802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126DC3-779F-2156-156F-27D7493C517A}"/>
              </a:ext>
            </a:extLst>
          </p:cNvPr>
          <p:cNvSpPr>
            <a:spLocks noGrp="1"/>
          </p:cNvSpPr>
          <p:nvPr>
            <p:ph type="title"/>
          </p:nvPr>
        </p:nvSpPr>
        <p:spPr/>
        <p:txBody>
          <a:bodyPr/>
          <a:lstStyle/>
          <a:p>
            <a:r>
              <a:rPr lang="tr-TR" dirty="0"/>
              <a:t>http </a:t>
            </a:r>
            <a:r>
              <a:rPr lang="tr-TR" dirty="0" err="1"/>
              <a:t>sekron</a:t>
            </a:r>
            <a:r>
              <a:rPr lang="tr-TR" dirty="0"/>
              <a:t> yapısı</a:t>
            </a:r>
          </a:p>
        </p:txBody>
      </p:sp>
      <p:sp>
        <p:nvSpPr>
          <p:cNvPr id="6" name="İçerik Yer Tutucusu 2">
            <a:extLst>
              <a:ext uri="{FF2B5EF4-FFF2-40B4-BE49-F238E27FC236}">
                <a16:creationId xmlns:a16="http://schemas.microsoft.com/office/drawing/2014/main" id="{C7F132B9-09C7-A570-1E1F-3130CBD57EA6}"/>
              </a:ext>
            </a:extLst>
          </p:cNvPr>
          <p:cNvSpPr>
            <a:spLocks noGrp="1"/>
          </p:cNvSpPr>
          <p:nvPr>
            <p:ph idx="1"/>
          </p:nvPr>
        </p:nvSpPr>
        <p:spPr>
          <a:xfrm>
            <a:off x="1103313" y="2052638"/>
            <a:ext cx="8947150" cy="4195762"/>
          </a:xfrm>
        </p:spPr>
        <p:txBody>
          <a:bodyPr>
            <a:noAutofit/>
          </a:bodyPr>
          <a:lstStyle/>
          <a:p>
            <a:r>
              <a:rPr lang="tr-TR" sz="1200" dirty="0"/>
              <a:t>### </a:t>
            </a:r>
            <a:r>
              <a:rPr lang="tr-TR" sz="1200" dirty="0" err="1"/>
              <a:t>HTTP'nin</a:t>
            </a:r>
            <a:r>
              <a:rPr lang="tr-TR" sz="1200" dirty="0"/>
              <a:t> Senkron (</a:t>
            </a:r>
            <a:r>
              <a:rPr lang="tr-TR" sz="1200" dirty="0" err="1"/>
              <a:t>Synchronous</a:t>
            </a:r>
            <a:r>
              <a:rPr lang="tr-TR" sz="1200" dirty="0"/>
              <a:t>) Yapısı</a:t>
            </a:r>
          </a:p>
          <a:p>
            <a:r>
              <a:rPr lang="tr-TR" sz="1200" dirty="0"/>
              <a:t>**HTTP** (</a:t>
            </a:r>
            <a:r>
              <a:rPr lang="tr-TR" sz="1200" dirty="0" err="1"/>
              <a:t>HyperText</a:t>
            </a:r>
            <a:r>
              <a:rPr lang="tr-TR" sz="1200" dirty="0"/>
              <a:t> Transfer Protocol), istemci ile sunucu arasında veri iletimi sağlar ve çoğunlukla **senkron** çalışır. Yani istemci bir istek gönderdiğinde, yanıtı alana kadar bekler.</a:t>
            </a:r>
          </a:p>
          <a:p>
            <a:r>
              <a:rPr lang="tr-TR" sz="1200" dirty="0"/>
              <a:t>#### Senkron İletişim Nedir?</a:t>
            </a:r>
          </a:p>
          <a:p>
            <a:r>
              <a:rPr lang="tr-TR" sz="1200" dirty="0"/>
              <a:t>**Senkron iletişim**, istemci bir istek gönderdiğinde, yanıtı alana kadar bekler. Örnek: Tarayıcı bir **GET** isteği gönderir, yanıtı alana kadar bekler.</a:t>
            </a:r>
          </a:p>
          <a:p>
            <a:r>
              <a:rPr lang="tr-TR" sz="1200" dirty="0"/>
              <a:t>#### HTTP ve Senkron İşlemler</a:t>
            </a:r>
          </a:p>
          <a:p>
            <a:r>
              <a:rPr lang="tr-TR" sz="1200" dirty="0" err="1"/>
              <a:t>HTTP'de</a:t>
            </a:r>
            <a:r>
              <a:rPr lang="tr-TR" sz="1200" dirty="0"/>
              <a:t> her bir istek, yanıt alana kadar bekler. Yani bir istek tamamlanmadan diğeri başlatılamaz.</a:t>
            </a:r>
          </a:p>
          <a:p>
            <a:endParaRPr lang="tr-TR" sz="1200" dirty="0"/>
          </a:p>
        </p:txBody>
      </p:sp>
    </p:spTree>
    <p:extLst>
      <p:ext uri="{BB962C8B-B14F-4D97-AF65-F5344CB8AC3E}">
        <p14:creationId xmlns:p14="http://schemas.microsoft.com/office/powerpoint/2010/main" val="2959975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2B9563-77F3-E946-9378-D675BC632847}"/>
              </a:ext>
            </a:extLst>
          </p:cNvPr>
          <p:cNvSpPr>
            <a:spLocks noGrp="1"/>
          </p:cNvSpPr>
          <p:nvPr>
            <p:ph type="title"/>
          </p:nvPr>
        </p:nvSpPr>
        <p:spPr/>
        <p:txBody>
          <a:bodyPr/>
          <a:lstStyle/>
          <a:p>
            <a:r>
              <a:rPr lang="tr-TR" b="1" dirty="0"/>
              <a:t>Content-</a:t>
            </a:r>
            <a:r>
              <a:rPr lang="tr-TR" b="1" dirty="0" err="1"/>
              <a:t>Length</a:t>
            </a:r>
            <a:r>
              <a:rPr lang="tr-TR" b="1" dirty="0"/>
              <a:t> </a:t>
            </a:r>
            <a:r>
              <a:rPr lang="tr-TR" dirty="0"/>
              <a:t>nedir </a:t>
            </a:r>
          </a:p>
        </p:txBody>
      </p:sp>
      <p:sp>
        <p:nvSpPr>
          <p:cNvPr id="4" name="AutoShape 2" descr="Syncrify Two-Way Sync">
            <a:extLst>
              <a:ext uri="{FF2B5EF4-FFF2-40B4-BE49-F238E27FC236}">
                <a16:creationId xmlns:a16="http://schemas.microsoft.com/office/drawing/2014/main" id="{9C48892C-5A75-6F3A-86BE-4FB8B159115E}"/>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tr-TR" b="1" dirty="0"/>
              <a:t>Content-</a:t>
            </a:r>
            <a:r>
              <a:rPr lang="tr-TR" b="1" dirty="0" err="1"/>
              <a:t>Length</a:t>
            </a:r>
            <a:r>
              <a:rPr lang="tr-TR" dirty="0"/>
              <a:t> HTTP başlığı, bir HTTP isteğinin veya cevabının gövdesinin (body) byte cinsinden uzunluğunu belirtir. Bu başlık, özellikle POST ve PUT isteklerinde önemli, çünkü sunucuya gönderilen verilerin boyutunu bildirir. Örneğin, bir form gönderdiğinizde, form verileri </a:t>
            </a:r>
            <a:r>
              <a:rPr lang="tr-TR" b="1" dirty="0"/>
              <a:t>Content-</a:t>
            </a:r>
            <a:r>
              <a:rPr lang="tr-TR" b="1" dirty="0" err="1"/>
              <a:t>Length</a:t>
            </a:r>
            <a:r>
              <a:rPr lang="tr-TR" dirty="0"/>
              <a:t> başlığı ile sunucuya iletilir.</a:t>
            </a:r>
          </a:p>
          <a:p>
            <a:r>
              <a:rPr lang="tr-TR" b="1" dirty="0"/>
              <a:t>TCP</a:t>
            </a:r>
            <a:r>
              <a:rPr lang="tr-TR" dirty="0"/>
              <a:t> ile ilişkisi ise şu şekilde: HTTP, TCP/IP protokolü üzerinden çalışır. HTTP istek ve cevapları TCP bağlantısı üzerinden gönderilir, bu nedenle </a:t>
            </a:r>
            <a:r>
              <a:rPr lang="tr-TR" b="1" dirty="0"/>
              <a:t>Content-</a:t>
            </a:r>
            <a:r>
              <a:rPr lang="tr-TR" b="1" dirty="0" err="1"/>
              <a:t>Length</a:t>
            </a:r>
            <a:r>
              <a:rPr lang="tr-TR" dirty="0"/>
              <a:t> başlığı da TCP paketlerinde </a:t>
            </a:r>
            <a:r>
              <a:rPr lang="tr-TR" dirty="0" err="1"/>
              <a:t>taşıyılan</a:t>
            </a:r>
            <a:r>
              <a:rPr lang="tr-TR" dirty="0"/>
              <a:t> verinin bir parçasıdır. Yani, bir HTTP mesajı TCP bağlantısı üzerinden iletilirken, </a:t>
            </a:r>
            <a:r>
              <a:rPr lang="tr-TR" b="1" dirty="0"/>
              <a:t>Content-</a:t>
            </a:r>
            <a:r>
              <a:rPr lang="tr-TR" b="1" dirty="0" err="1"/>
              <a:t>Length</a:t>
            </a:r>
            <a:r>
              <a:rPr lang="tr-TR" dirty="0"/>
              <a:t> verisi doğru bir şekilde belirlenmeli ki verinin tam olarak ne kadar gönderileceği belirlenebilsin. Bu, verinin kaybolmasını veya eksik iletilmesini engeller.</a:t>
            </a:r>
          </a:p>
          <a:p>
            <a:endParaRPr lang="tr-TR" dirty="0"/>
          </a:p>
        </p:txBody>
      </p:sp>
    </p:spTree>
    <p:extLst>
      <p:ext uri="{BB962C8B-B14F-4D97-AF65-F5344CB8AC3E}">
        <p14:creationId xmlns:p14="http://schemas.microsoft.com/office/powerpoint/2010/main" val="29891215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4B50E-E641-6F81-0FDF-E1B29C80751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13DE8EF-83A5-E68E-76AB-8ADCE60C2782}"/>
              </a:ext>
            </a:extLst>
          </p:cNvPr>
          <p:cNvSpPr>
            <a:spLocks noGrp="1"/>
          </p:cNvSpPr>
          <p:nvPr>
            <p:ph type="title"/>
          </p:nvPr>
        </p:nvSpPr>
        <p:spPr/>
        <p:txBody>
          <a:bodyPr/>
          <a:lstStyle/>
          <a:p>
            <a:endParaRPr lang="tr-TR"/>
          </a:p>
        </p:txBody>
      </p:sp>
      <p:sp>
        <p:nvSpPr>
          <p:cNvPr id="3" name="Metin Yer Tutucusu 2">
            <a:extLst>
              <a:ext uri="{FF2B5EF4-FFF2-40B4-BE49-F238E27FC236}">
                <a16:creationId xmlns:a16="http://schemas.microsoft.com/office/drawing/2014/main" id="{F94E5ABA-0083-8561-B57D-167310E8CCC2}"/>
              </a:ext>
            </a:extLst>
          </p:cNvPr>
          <p:cNvSpPr>
            <a:spLocks noGrp="1"/>
          </p:cNvSpPr>
          <p:nvPr>
            <p:ph type="body" idx="1"/>
          </p:nvPr>
        </p:nvSpPr>
        <p:spPr/>
        <p:txBody>
          <a:bodyPr/>
          <a:lstStyle/>
          <a:p>
            <a:endParaRPr lang="tr-TR"/>
          </a:p>
        </p:txBody>
      </p:sp>
      <p:sp>
        <p:nvSpPr>
          <p:cNvPr id="4" name="Metin Yer Tutucusu 3">
            <a:extLst>
              <a:ext uri="{FF2B5EF4-FFF2-40B4-BE49-F238E27FC236}">
                <a16:creationId xmlns:a16="http://schemas.microsoft.com/office/drawing/2014/main" id="{A234C7C3-D69F-9AA6-2369-859301DD0BB5}"/>
              </a:ext>
            </a:extLst>
          </p:cNvPr>
          <p:cNvSpPr>
            <a:spLocks noGrp="1"/>
          </p:cNvSpPr>
          <p:nvPr>
            <p:ph type="body" sz="half" idx="15"/>
          </p:nvPr>
        </p:nvSpPr>
        <p:spPr/>
        <p:txBody>
          <a:bodyPr/>
          <a:lstStyle/>
          <a:p>
            <a:endParaRPr lang="tr-TR" dirty="0"/>
          </a:p>
        </p:txBody>
      </p:sp>
      <p:sp>
        <p:nvSpPr>
          <p:cNvPr id="5" name="Metin Yer Tutucusu 4">
            <a:extLst>
              <a:ext uri="{FF2B5EF4-FFF2-40B4-BE49-F238E27FC236}">
                <a16:creationId xmlns:a16="http://schemas.microsoft.com/office/drawing/2014/main" id="{B9BE2573-8578-D186-8740-89583B17A55D}"/>
              </a:ext>
            </a:extLst>
          </p:cNvPr>
          <p:cNvSpPr>
            <a:spLocks noGrp="1"/>
          </p:cNvSpPr>
          <p:nvPr>
            <p:ph type="body" sz="quarter" idx="3"/>
          </p:nvPr>
        </p:nvSpPr>
        <p:spPr/>
        <p:txBody>
          <a:bodyPr/>
          <a:lstStyle/>
          <a:p>
            <a:endParaRPr lang="tr-TR"/>
          </a:p>
        </p:txBody>
      </p:sp>
      <p:sp>
        <p:nvSpPr>
          <p:cNvPr id="6" name="Metin Yer Tutucusu 5">
            <a:extLst>
              <a:ext uri="{FF2B5EF4-FFF2-40B4-BE49-F238E27FC236}">
                <a16:creationId xmlns:a16="http://schemas.microsoft.com/office/drawing/2014/main" id="{A2EE958A-FFF1-0BE9-FCC5-D6BE355CC002}"/>
              </a:ext>
            </a:extLst>
          </p:cNvPr>
          <p:cNvSpPr>
            <a:spLocks noGrp="1"/>
          </p:cNvSpPr>
          <p:nvPr>
            <p:ph type="body" sz="half" idx="16"/>
          </p:nvPr>
        </p:nvSpPr>
        <p:spPr/>
        <p:txBody>
          <a:bodyPr/>
          <a:lstStyle/>
          <a:p>
            <a:endParaRPr lang="tr-TR"/>
          </a:p>
        </p:txBody>
      </p:sp>
      <p:sp>
        <p:nvSpPr>
          <p:cNvPr id="7" name="Metin Yer Tutucusu 6">
            <a:extLst>
              <a:ext uri="{FF2B5EF4-FFF2-40B4-BE49-F238E27FC236}">
                <a16:creationId xmlns:a16="http://schemas.microsoft.com/office/drawing/2014/main" id="{2980A1FA-4DA1-EF40-D90A-0C3383E08374}"/>
              </a:ext>
            </a:extLst>
          </p:cNvPr>
          <p:cNvSpPr>
            <a:spLocks noGrp="1"/>
          </p:cNvSpPr>
          <p:nvPr>
            <p:ph type="body" sz="quarter" idx="13"/>
          </p:nvPr>
        </p:nvSpPr>
        <p:spPr/>
        <p:txBody>
          <a:bodyPr/>
          <a:lstStyle/>
          <a:p>
            <a:endParaRPr lang="tr-TR"/>
          </a:p>
        </p:txBody>
      </p:sp>
      <p:sp>
        <p:nvSpPr>
          <p:cNvPr id="8" name="Metin Yer Tutucusu 7">
            <a:extLst>
              <a:ext uri="{FF2B5EF4-FFF2-40B4-BE49-F238E27FC236}">
                <a16:creationId xmlns:a16="http://schemas.microsoft.com/office/drawing/2014/main" id="{02662E1A-0A66-8072-66DD-330F950570FA}"/>
              </a:ext>
            </a:extLst>
          </p:cNvPr>
          <p:cNvSpPr>
            <a:spLocks noGrp="1"/>
          </p:cNvSpPr>
          <p:nvPr>
            <p:ph type="body" sz="half" idx="17"/>
          </p:nvPr>
        </p:nvSpPr>
        <p:spPr/>
        <p:txBody>
          <a:bodyPr/>
          <a:lstStyle/>
          <a:p>
            <a:endParaRPr lang="tr-TR"/>
          </a:p>
        </p:txBody>
      </p:sp>
      <p:pic>
        <p:nvPicPr>
          <p:cNvPr id="13" name="Resim 12">
            <a:extLst>
              <a:ext uri="{FF2B5EF4-FFF2-40B4-BE49-F238E27FC236}">
                <a16:creationId xmlns:a16="http://schemas.microsoft.com/office/drawing/2014/main" id="{9D916388-A89D-86DB-88F2-E977FFE0F06E}"/>
              </a:ext>
            </a:extLst>
          </p:cNvPr>
          <p:cNvPicPr>
            <a:picLocks noChangeAspect="1"/>
          </p:cNvPicPr>
          <p:nvPr/>
        </p:nvPicPr>
        <p:blipFill>
          <a:blip r:embed="rId2"/>
          <a:stretch>
            <a:fillRect/>
          </a:stretch>
        </p:blipFill>
        <p:spPr>
          <a:xfrm>
            <a:off x="0" y="-1"/>
            <a:ext cx="12192000" cy="6931743"/>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Mürekkep 8">
                <a:extLst>
                  <a:ext uri="{FF2B5EF4-FFF2-40B4-BE49-F238E27FC236}">
                    <a16:creationId xmlns:a16="http://schemas.microsoft.com/office/drawing/2014/main" id="{FFC2FB42-E706-5BEE-B6C3-2609C98A8892}"/>
                  </a:ext>
                </a:extLst>
              </p14:cNvPr>
              <p14:cNvContentPartPr/>
              <p14:nvPr/>
            </p14:nvContentPartPr>
            <p14:xfrm>
              <a:off x="16173" y="2622333"/>
              <a:ext cx="1441080" cy="445680"/>
            </p14:xfrm>
          </p:contentPart>
        </mc:Choice>
        <mc:Fallback>
          <p:pic>
            <p:nvPicPr>
              <p:cNvPr id="9" name="Mürekkep 8">
                <a:extLst>
                  <a:ext uri="{FF2B5EF4-FFF2-40B4-BE49-F238E27FC236}">
                    <a16:creationId xmlns:a16="http://schemas.microsoft.com/office/drawing/2014/main" id="{FFC2FB42-E706-5BEE-B6C3-2609C98A8892}"/>
                  </a:ext>
                </a:extLst>
              </p:cNvPr>
              <p:cNvPicPr/>
              <p:nvPr/>
            </p:nvPicPr>
            <p:blipFill>
              <a:blip r:embed="rId4"/>
              <a:stretch>
                <a:fillRect/>
              </a:stretch>
            </p:blipFill>
            <p:spPr>
              <a:xfrm>
                <a:off x="10053" y="2616213"/>
                <a:ext cx="1453320" cy="457920"/>
              </a:xfrm>
              <a:prstGeom prst="rect">
                <a:avLst/>
              </a:prstGeom>
            </p:spPr>
          </p:pic>
        </mc:Fallback>
      </mc:AlternateContent>
    </p:spTree>
    <p:extLst>
      <p:ext uri="{BB962C8B-B14F-4D97-AF65-F5344CB8AC3E}">
        <p14:creationId xmlns:p14="http://schemas.microsoft.com/office/powerpoint/2010/main" val="3059918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E6A178-6D7F-03E5-7BDC-9850A69C2C89}"/>
              </a:ext>
            </a:extLst>
          </p:cNvPr>
          <p:cNvSpPr>
            <a:spLocks noGrp="1"/>
          </p:cNvSpPr>
          <p:nvPr>
            <p:ph type="title"/>
          </p:nvPr>
        </p:nvSpPr>
        <p:spPr/>
        <p:txBody>
          <a:bodyPr/>
          <a:lstStyle/>
          <a:p>
            <a:endParaRPr lang="tr-TR"/>
          </a:p>
        </p:txBody>
      </p:sp>
      <p:pic>
        <p:nvPicPr>
          <p:cNvPr id="4" name="İçerik Yer Tutucusu 8">
            <a:extLst>
              <a:ext uri="{FF2B5EF4-FFF2-40B4-BE49-F238E27FC236}">
                <a16:creationId xmlns:a16="http://schemas.microsoft.com/office/drawing/2014/main" id="{CBB2B9F2-69F8-484E-36BA-6A413D3CC3DE}"/>
              </a:ext>
            </a:extLst>
          </p:cNvPr>
          <p:cNvPicPr>
            <a:picLocks noGrp="1" noChangeAspect="1"/>
          </p:cNvPicPr>
          <p:nvPr>
            <p:ph idx="1"/>
          </p:nvPr>
        </p:nvPicPr>
        <p:blipFill>
          <a:blip r:embed="rId2"/>
          <a:stretch>
            <a:fillRect/>
          </a:stretch>
        </p:blipFill>
        <p:spPr>
          <a:xfrm>
            <a:off x="68826" y="226142"/>
            <a:ext cx="12123174" cy="6631857"/>
          </a:xfrm>
        </p:spPr>
      </p:pic>
      <mc:AlternateContent xmlns:mc="http://schemas.openxmlformats.org/markup-compatibility/2006">
        <mc:Choice xmlns:p14="http://schemas.microsoft.com/office/powerpoint/2010/main" Requires="p14">
          <p:contentPart p14:bwMode="auto" r:id="rId3">
            <p14:nvContentPartPr>
              <p14:cNvPr id="5" name="Mürekkep 4">
                <a:extLst>
                  <a:ext uri="{FF2B5EF4-FFF2-40B4-BE49-F238E27FC236}">
                    <a16:creationId xmlns:a16="http://schemas.microsoft.com/office/drawing/2014/main" id="{14421EA5-0B5C-3574-90A9-775DBFEC5241}"/>
                  </a:ext>
                </a:extLst>
              </p14:cNvPr>
              <p14:cNvContentPartPr/>
              <p14:nvPr/>
            </p14:nvContentPartPr>
            <p14:xfrm>
              <a:off x="120573" y="2131428"/>
              <a:ext cx="3025440" cy="830160"/>
            </p14:xfrm>
          </p:contentPart>
        </mc:Choice>
        <mc:Fallback>
          <p:pic>
            <p:nvPicPr>
              <p:cNvPr id="5" name="Mürekkep 4">
                <a:extLst>
                  <a:ext uri="{FF2B5EF4-FFF2-40B4-BE49-F238E27FC236}">
                    <a16:creationId xmlns:a16="http://schemas.microsoft.com/office/drawing/2014/main" id="{14421EA5-0B5C-3574-90A9-775DBFEC5241}"/>
                  </a:ext>
                </a:extLst>
              </p:cNvPr>
              <p:cNvPicPr/>
              <p:nvPr/>
            </p:nvPicPr>
            <p:blipFill>
              <a:blip r:embed="rId4"/>
              <a:stretch>
                <a:fillRect/>
              </a:stretch>
            </p:blipFill>
            <p:spPr>
              <a:xfrm>
                <a:off x="114453" y="2125308"/>
                <a:ext cx="3037680" cy="842400"/>
              </a:xfrm>
              <a:prstGeom prst="rect">
                <a:avLst/>
              </a:prstGeom>
            </p:spPr>
          </p:pic>
        </mc:Fallback>
      </mc:AlternateContent>
    </p:spTree>
    <p:extLst>
      <p:ext uri="{BB962C8B-B14F-4D97-AF65-F5344CB8AC3E}">
        <p14:creationId xmlns:p14="http://schemas.microsoft.com/office/powerpoint/2010/main" val="1351202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7BD136-5966-0434-BAA1-3637E56F37B2}"/>
              </a:ext>
            </a:extLst>
          </p:cNvPr>
          <p:cNvSpPr>
            <a:spLocks noGrp="1"/>
          </p:cNvSpPr>
          <p:nvPr>
            <p:ph type="title"/>
          </p:nvPr>
        </p:nvSpPr>
        <p:spPr/>
        <p:txBody>
          <a:bodyPr/>
          <a:lstStyle/>
          <a:p>
            <a:r>
              <a:rPr lang="tr-TR" dirty="0"/>
              <a:t>http istek kaçakçılığı</a:t>
            </a:r>
          </a:p>
        </p:txBody>
      </p:sp>
      <p:sp>
        <p:nvSpPr>
          <p:cNvPr id="3" name="İçerik Yer Tutucusu 2">
            <a:extLst>
              <a:ext uri="{FF2B5EF4-FFF2-40B4-BE49-F238E27FC236}">
                <a16:creationId xmlns:a16="http://schemas.microsoft.com/office/drawing/2014/main" id="{BE27AE6B-CC00-00E6-6076-3427E98F07DE}"/>
              </a:ext>
            </a:extLst>
          </p:cNvPr>
          <p:cNvSpPr>
            <a:spLocks noGrp="1"/>
          </p:cNvSpPr>
          <p:nvPr>
            <p:ph idx="1"/>
          </p:nvPr>
        </p:nvSpPr>
        <p:spPr/>
        <p:txBody>
          <a:bodyPr/>
          <a:lstStyle/>
          <a:p>
            <a:r>
              <a:rPr lang="tr-TR" dirty="0"/>
              <a:t>HTTP </a:t>
            </a:r>
            <a:r>
              <a:rPr lang="tr-TR" b="1" dirty="0"/>
              <a:t>Content-</a:t>
            </a:r>
            <a:r>
              <a:rPr lang="tr-TR" b="1" dirty="0" err="1"/>
              <a:t>Length</a:t>
            </a:r>
            <a:r>
              <a:rPr lang="tr-TR" dirty="0"/>
              <a:t> başlığı, </a:t>
            </a:r>
            <a:r>
              <a:rPr lang="tr-TR" b="1" dirty="0"/>
              <a:t>HTTP </a:t>
            </a:r>
            <a:r>
              <a:rPr lang="tr-TR" b="1" dirty="0" err="1"/>
              <a:t>Request</a:t>
            </a:r>
            <a:r>
              <a:rPr lang="tr-TR" b="1" dirty="0"/>
              <a:t> </a:t>
            </a:r>
            <a:r>
              <a:rPr lang="tr-TR" b="1" dirty="0" err="1"/>
              <a:t>Smuggling</a:t>
            </a:r>
            <a:r>
              <a:rPr lang="tr-TR" dirty="0"/>
              <a:t> saldırısında kullanılır. Saldırgan, iki farklı </a:t>
            </a:r>
            <a:r>
              <a:rPr lang="tr-TR" b="1" dirty="0"/>
              <a:t>Content-</a:t>
            </a:r>
            <a:r>
              <a:rPr lang="tr-TR" b="1" dirty="0" err="1"/>
              <a:t>Length</a:t>
            </a:r>
            <a:r>
              <a:rPr lang="tr-TR" dirty="0"/>
              <a:t> değeri ayarlayarak birden fazla istek gönderir. Proxy sunucu birini işlerken, hedef sunucu diğerini işleyebilir. Bu, saldırganın hedefe zararlı istek göndermesine olanak tanır. Özellikle </a:t>
            </a:r>
            <a:r>
              <a:rPr lang="tr-TR" dirty="0" err="1"/>
              <a:t>proxy'ler</a:t>
            </a:r>
            <a:r>
              <a:rPr lang="tr-TR" dirty="0"/>
              <a:t> ve </a:t>
            </a:r>
            <a:r>
              <a:rPr lang="tr-TR" dirty="0" err="1"/>
              <a:t>load</a:t>
            </a:r>
            <a:r>
              <a:rPr lang="tr-TR" dirty="0"/>
              <a:t> </a:t>
            </a:r>
            <a:r>
              <a:rPr lang="tr-TR" dirty="0" err="1"/>
              <a:t>balancer'lar</a:t>
            </a:r>
            <a:r>
              <a:rPr lang="tr-TR" dirty="0"/>
              <a:t> bu tür saldırılara açıktır.</a:t>
            </a:r>
          </a:p>
        </p:txBody>
      </p:sp>
      <mc:AlternateContent xmlns:mc="http://schemas.openxmlformats.org/markup-compatibility/2006">
        <mc:Choice xmlns:p14="http://schemas.microsoft.com/office/powerpoint/2010/main" Requires="p14">
          <p:contentPart p14:bwMode="auto" r:id="rId2">
            <p14:nvContentPartPr>
              <p14:cNvPr id="4" name="Mürekkep 3">
                <a:extLst>
                  <a:ext uri="{FF2B5EF4-FFF2-40B4-BE49-F238E27FC236}">
                    <a16:creationId xmlns:a16="http://schemas.microsoft.com/office/drawing/2014/main" id="{9D0F696A-897D-0CEE-28D3-7B19FDE61DCA}"/>
                  </a:ext>
                </a:extLst>
              </p14:cNvPr>
              <p14:cNvContentPartPr/>
              <p14:nvPr/>
            </p14:nvContentPartPr>
            <p14:xfrm>
              <a:off x="2054853" y="1563012"/>
              <a:ext cx="360" cy="360"/>
            </p14:xfrm>
          </p:contentPart>
        </mc:Choice>
        <mc:Fallback>
          <p:pic>
            <p:nvPicPr>
              <p:cNvPr id="4" name="Mürekkep 3">
                <a:extLst>
                  <a:ext uri="{FF2B5EF4-FFF2-40B4-BE49-F238E27FC236}">
                    <a16:creationId xmlns:a16="http://schemas.microsoft.com/office/drawing/2014/main" id="{9D0F696A-897D-0CEE-28D3-7B19FDE61DCA}"/>
                  </a:ext>
                </a:extLst>
              </p:cNvPr>
              <p:cNvPicPr/>
              <p:nvPr/>
            </p:nvPicPr>
            <p:blipFill>
              <a:blip r:embed="rId3"/>
              <a:stretch>
                <a:fillRect/>
              </a:stretch>
            </p:blipFill>
            <p:spPr>
              <a:xfrm>
                <a:off x="2048733" y="155689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Mürekkep 4">
                <a:extLst>
                  <a:ext uri="{FF2B5EF4-FFF2-40B4-BE49-F238E27FC236}">
                    <a16:creationId xmlns:a16="http://schemas.microsoft.com/office/drawing/2014/main" id="{4753D17E-46F1-6D3A-428E-6CE4941A9B81}"/>
                  </a:ext>
                </a:extLst>
              </p14:cNvPr>
              <p14:cNvContentPartPr/>
              <p14:nvPr/>
            </p14:nvContentPartPr>
            <p14:xfrm>
              <a:off x="2330253" y="1071612"/>
              <a:ext cx="360" cy="360"/>
            </p14:xfrm>
          </p:contentPart>
        </mc:Choice>
        <mc:Fallback>
          <p:pic>
            <p:nvPicPr>
              <p:cNvPr id="5" name="Mürekkep 4">
                <a:extLst>
                  <a:ext uri="{FF2B5EF4-FFF2-40B4-BE49-F238E27FC236}">
                    <a16:creationId xmlns:a16="http://schemas.microsoft.com/office/drawing/2014/main" id="{4753D17E-46F1-6D3A-428E-6CE4941A9B81}"/>
                  </a:ext>
                </a:extLst>
              </p:cNvPr>
              <p:cNvPicPr/>
              <p:nvPr/>
            </p:nvPicPr>
            <p:blipFill>
              <a:blip r:embed="rId3"/>
              <a:stretch>
                <a:fillRect/>
              </a:stretch>
            </p:blipFill>
            <p:spPr>
              <a:xfrm>
                <a:off x="2324133" y="1065492"/>
                <a:ext cx="12600" cy="12600"/>
              </a:xfrm>
              <a:prstGeom prst="rect">
                <a:avLst/>
              </a:prstGeom>
            </p:spPr>
          </p:pic>
        </mc:Fallback>
      </mc:AlternateContent>
    </p:spTree>
    <p:extLst>
      <p:ext uri="{BB962C8B-B14F-4D97-AF65-F5344CB8AC3E}">
        <p14:creationId xmlns:p14="http://schemas.microsoft.com/office/powerpoint/2010/main" val="7394366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07BAB3-8124-C647-175F-E1E89A7C9C1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7679E3C8-E171-9C4D-BD6E-C2ED7B3F9933}"/>
              </a:ext>
            </a:extLst>
          </p:cNvPr>
          <p:cNvSpPr>
            <a:spLocks noGrp="1"/>
          </p:cNvSpPr>
          <p:nvPr>
            <p:ph idx="1"/>
          </p:nvPr>
        </p:nvSpPr>
        <p:spPr/>
        <p:txBody>
          <a:bodyPr/>
          <a:lstStyle/>
          <a:p>
            <a:endParaRPr lang="tr-TR" dirty="0"/>
          </a:p>
        </p:txBody>
      </p:sp>
      <p:pic>
        <p:nvPicPr>
          <p:cNvPr id="7170" name="Picture 2" descr="Introduction to Request Smuggling">
            <a:extLst>
              <a:ext uri="{FF2B5EF4-FFF2-40B4-BE49-F238E27FC236}">
                <a16:creationId xmlns:a16="http://schemas.microsoft.com/office/drawing/2014/main" id="{D23E5F29-AE3B-7AB4-EB80-29721BFD4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484"/>
            <a:ext cx="12064181" cy="671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8739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022EF0-C407-B424-F3F0-1C9E5F1E13D4}"/>
              </a:ext>
            </a:extLst>
          </p:cNvPr>
          <p:cNvSpPr>
            <a:spLocks noGrp="1"/>
          </p:cNvSpPr>
          <p:nvPr>
            <p:ph type="title"/>
          </p:nvPr>
        </p:nvSpPr>
        <p:spPr/>
        <p:txBody>
          <a:bodyPr/>
          <a:lstStyle/>
          <a:p>
            <a:r>
              <a:rPr lang="tr-TR" dirty="0"/>
              <a:t>http istek kaçakçılığı</a:t>
            </a:r>
          </a:p>
        </p:txBody>
      </p:sp>
      <p:sp>
        <p:nvSpPr>
          <p:cNvPr id="3" name="İçerik Yer Tutucusu 2">
            <a:extLst>
              <a:ext uri="{FF2B5EF4-FFF2-40B4-BE49-F238E27FC236}">
                <a16:creationId xmlns:a16="http://schemas.microsoft.com/office/drawing/2014/main" id="{8DCDB00B-746B-0613-55E9-7ADF8F2BF2CE}"/>
              </a:ext>
            </a:extLst>
          </p:cNvPr>
          <p:cNvSpPr>
            <a:spLocks noGrp="1"/>
          </p:cNvSpPr>
          <p:nvPr>
            <p:ph idx="1"/>
          </p:nvPr>
        </p:nvSpPr>
        <p:spPr/>
        <p:txBody>
          <a:bodyPr>
            <a:normAutofit fontScale="85000" lnSpcReduction="10000"/>
          </a:bodyPr>
          <a:lstStyle/>
          <a:p>
            <a:r>
              <a:rPr lang="tr-TR" dirty="0"/>
              <a:t>HTTP İstek Kaçakçılığı (HTTP </a:t>
            </a:r>
            <a:r>
              <a:rPr lang="tr-TR" dirty="0" err="1"/>
              <a:t>Request</a:t>
            </a:r>
            <a:r>
              <a:rPr lang="tr-TR" dirty="0"/>
              <a:t> </a:t>
            </a:r>
            <a:r>
              <a:rPr lang="tr-TR" dirty="0" err="1"/>
              <a:t>Smuggling</a:t>
            </a:r>
            <a:r>
              <a:rPr lang="tr-TR" dirty="0"/>
              <a:t>) saldırısında, saldırgan </a:t>
            </a:r>
            <a:r>
              <a:rPr lang="tr-TR" b="1" dirty="0"/>
              <a:t>Content-</a:t>
            </a:r>
            <a:r>
              <a:rPr lang="tr-TR" b="1" dirty="0" err="1"/>
              <a:t>Length</a:t>
            </a:r>
            <a:r>
              <a:rPr lang="tr-TR" dirty="0"/>
              <a:t> başlığını manipüle ederek, sunucular arasında çelişkili bilgi gönderebilir. Örneğin:</a:t>
            </a:r>
          </a:p>
          <a:p>
            <a:pPr>
              <a:buFont typeface="+mj-lt"/>
              <a:buAutoNum type="arabicPeriod"/>
            </a:pPr>
            <a:r>
              <a:rPr lang="tr-TR" dirty="0"/>
              <a:t>Saldırgan, ilk </a:t>
            </a:r>
            <a:r>
              <a:rPr lang="tr-TR" b="1" dirty="0"/>
              <a:t>Content-</a:t>
            </a:r>
            <a:r>
              <a:rPr lang="tr-TR" b="1" dirty="0" err="1"/>
              <a:t>Length</a:t>
            </a:r>
            <a:r>
              <a:rPr lang="tr-TR" dirty="0"/>
              <a:t> başlığını </a:t>
            </a:r>
            <a:r>
              <a:rPr lang="tr-TR" b="1" dirty="0"/>
              <a:t>0</a:t>
            </a:r>
            <a:r>
              <a:rPr lang="tr-TR" dirty="0"/>
              <a:t> olarak ayarlayarak, sunucunun ilk kısmı "boş veri" olarak kabul etmesini sağlar.</a:t>
            </a:r>
          </a:p>
          <a:p>
            <a:pPr>
              <a:buFont typeface="+mj-lt"/>
              <a:buAutoNum type="arabicPeriod"/>
            </a:pPr>
            <a:r>
              <a:rPr lang="tr-TR" dirty="0"/>
              <a:t>İkinci </a:t>
            </a:r>
            <a:r>
              <a:rPr lang="tr-TR" b="1" dirty="0"/>
              <a:t>Content-</a:t>
            </a:r>
            <a:r>
              <a:rPr lang="tr-TR" b="1" dirty="0" err="1"/>
              <a:t>Length</a:t>
            </a:r>
            <a:r>
              <a:rPr lang="tr-TR" dirty="0"/>
              <a:t> başlığı ise, ikinci kısmın aslında farklı bir HTTP isteği olduğunu belirtir.</a:t>
            </a:r>
          </a:p>
          <a:p>
            <a:r>
              <a:rPr lang="tr-TR" dirty="0"/>
              <a:t>Sunucu, ilk isteği boş veri olarak işler, fakat </a:t>
            </a:r>
            <a:r>
              <a:rPr lang="tr-TR" dirty="0" err="1"/>
              <a:t>proxy</a:t>
            </a:r>
            <a:r>
              <a:rPr lang="tr-TR" dirty="0"/>
              <a:t> veya </a:t>
            </a:r>
            <a:r>
              <a:rPr lang="tr-TR" dirty="0" err="1"/>
              <a:t>load</a:t>
            </a:r>
            <a:r>
              <a:rPr lang="tr-TR" dirty="0"/>
              <a:t> </a:t>
            </a:r>
            <a:r>
              <a:rPr lang="tr-TR" dirty="0" err="1"/>
              <a:t>balancer</a:t>
            </a:r>
            <a:r>
              <a:rPr lang="tr-TR" dirty="0"/>
              <a:t> ikinci kısmı ayrı bir istek olarak algılar ve işler. Bu sayede saldırgan, hedef sunucuyu ikincil istekle kandırarak zararlı bir işlem yapabilir (örneğin, bir GET isteği ile kötü niyetli bir sayfaya yönlendirme).</a:t>
            </a:r>
          </a:p>
          <a:p>
            <a:r>
              <a:rPr lang="tr-TR" dirty="0"/>
              <a:t>Sonuç olarak, saldırganın isteği sayesinde, siteye gelen tüm kullanıcılar bu kötü amaçlı yönlendirmeye tabi tutulur ve başka bir şey yapmasına gerek kalmaz.</a:t>
            </a:r>
          </a:p>
          <a:p>
            <a:r>
              <a:rPr lang="tr-TR" dirty="0"/>
              <a:t>Bu açıklama daha doğru ve anlaşılır olur.</a:t>
            </a:r>
          </a:p>
        </p:txBody>
      </p:sp>
    </p:spTree>
    <p:extLst>
      <p:ext uri="{BB962C8B-B14F-4D97-AF65-F5344CB8AC3E}">
        <p14:creationId xmlns:p14="http://schemas.microsoft.com/office/powerpoint/2010/main" val="3055851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CFE9-8526-2882-4736-56797ACD588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D230379-60DC-39BD-B8B0-839F95E1A497}"/>
              </a:ext>
            </a:extLst>
          </p:cNvPr>
          <p:cNvSpPr>
            <a:spLocks noGrp="1"/>
          </p:cNvSpPr>
          <p:nvPr>
            <p:ph type="title"/>
          </p:nvPr>
        </p:nvSpPr>
        <p:spPr>
          <a:xfrm>
            <a:off x="646111" y="452718"/>
            <a:ext cx="9404723" cy="5984658"/>
          </a:xfrm>
        </p:spPr>
        <p:txBody>
          <a:bodyPr/>
          <a:lstStyle/>
          <a:p>
            <a:pPr algn="ctr"/>
            <a:r>
              <a:rPr lang="tr-TR" dirty="0"/>
              <a:t>Dosya Uzantı ayarlama</a:t>
            </a:r>
          </a:p>
        </p:txBody>
      </p:sp>
    </p:spTree>
    <p:extLst>
      <p:ext uri="{BB962C8B-B14F-4D97-AF65-F5344CB8AC3E}">
        <p14:creationId xmlns:p14="http://schemas.microsoft.com/office/powerpoint/2010/main" val="81489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5764AF-C7D2-9430-C6B3-95880023E62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697A806-28A8-7E2C-8370-F2AFA4B2E7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49386979-BF6B-7BC3-8243-CEFE06E7EE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C52CAE5-4BD3-8991-8069-960511EC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6" name="Picture 15">
            <a:extLst>
              <a:ext uri="{FF2B5EF4-FFF2-40B4-BE49-F238E27FC236}">
                <a16:creationId xmlns:a16="http://schemas.microsoft.com/office/drawing/2014/main" id="{B12A89AE-694F-8733-6E18-C1967DA24C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8E3A1064-734A-5E87-094B-2C6F2A241B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C4439DDF-08D0-F8B0-B603-3C5985D9B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2" name="Rectangle 21">
            <a:extLst>
              <a:ext uri="{FF2B5EF4-FFF2-40B4-BE49-F238E27FC236}">
                <a16:creationId xmlns:a16="http://schemas.microsoft.com/office/drawing/2014/main" id="{11B56BAF-4167-FBF4-6201-8E5957CB7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7E23F0D-2B0D-6EC5-D063-674C73547BC2}"/>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tr-TR" sz="5400" b="0" i="0" kern="1200" dirty="0">
                <a:solidFill>
                  <a:srgbClr val="EBEBEB"/>
                </a:solidFill>
                <a:latin typeface="+mj-lt"/>
                <a:ea typeface="+mj-ea"/>
                <a:cs typeface="+mj-cs"/>
              </a:rPr>
              <a:t>Dosya Uzantıları Ayarları Adım- 1</a:t>
            </a:r>
            <a:endParaRPr lang="en-US" sz="5400" b="0" i="0" kern="1200" dirty="0">
              <a:solidFill>
                <a:srgbClr val="EBEBEB"/>
              </a:solidFill>
              <a:latin typeface="+mj-lt"/>
              <a:ea typeface="+mj-ea"/>
              <a:cs typeface="+mj-cs"/>
            </a:endParaRPr>
          </a:p>
        </p:txBody>
      </p:sp>
      <p:sp useBgFill="1">
        <p:nvSpPr>
          <p:cNvPr id="24" name="Rectangle 23">
            <a:extLst>
              <a:ext uri="{FF2B5EF4-FFF2-40B4-BE49-F238E27FC236}">
                <a16:creationId xmlns:a16="http://schemas.microsoft.com/office/drawing/2014/main" id="{B062F1BD-6B3C-15AD-F300-8E473C9A4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5D9AC79-CA77-0FCC-7D60-9C6461BE6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4" name="Resim 3">
            <a:extLst>
              <a:ext uri="{FF2B5EF4-FFF2-40B4-BE49-F238E27FC236}">
                <a16:creationId xmlns:a16="http://schemas.microsoft.com/office/drawing/2014/main" id="{89DE1E2C-FFE3-B271-BD06-A4C214D914BE}"/>
              </a:ext>
            </a:extLst>
          </p:cNvPr>
          <p:cNvPicPr>
            <a:picLocks noChangeAspect="1"/>
          </p:cNvPicPr>
          <p:nvPr/>
        </p:nvPicPr>
        <p:blipFill>
          <a:blip r:embed="rId6"/>
          <a:stretch>
            <a:fillRect/>
          </a:stretch>
        </p:blipFill>
        <p:spPr>
          <a:xfrm>
            <a:off x="575322" y="570703"/>
            <a:ext cx="6962168" cy="5647390"/>
          </a:xfrm>
          <a:prstGeom prst="rect">
            <a:avLst/>
          </a:prstGeom>
        </p:spPr>
      </p:pic>
    </p:spTree>
    <p:extLst>
      <p:ext uri="{BB962C8B-B14F-4D97-AF65-F5344CB8AC3E}">
        <p14:creationId xmlns:p14="http://schemas.microsoft.com/office/powerpoint/2010/main" val="24821183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8EB1B4-6AF3-8165-A35C-7D04C6D1054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5D270D7-6C3F-0BB2-40C7-988E17CA45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B8549A0E-88FC-67F0-0BB8-30CA22C902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2079E46A-0733-0160-5271-9E2748CFE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6" name="Picture 15">
            <a:extLst>
              <a:ext uri="{FF2B5EF4-FFF2-40B4-BE49-F238E27FC236}">
                <a16:creationId xmlns:a16="http://schemas.microsoft.com/office/drawing/2014/main" id="{33046F64-D8A4-051D-70FF-855939A9A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129A8053-932F-A9EF-850E-9BA20C810A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79BB1784-222A-E69A-4596-ACECABBE43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2" name="Rectangle 21">
            <a:extLst>
              <a:ext uri="{FF2B5EF4-FFF2-40B4-BE49-F238E27FC236}">
                <a16:creationId xmlns:a16="http://schemas.microsoft.com/office/drawing/2014/main" id="{8E3670B8-2CB3-07B9-BCCD-7201A5F7C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F94D1AF-8B8A-EE7C-6911-8E60446501A5}"/>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tr-TR" sz="5400" b="0" i="0" kern="1200" dirty="0">
                <a:solidFill>
                  <a:srgbClr val="EBEBEB"/>
                </a:solidFill>
                <a:latin typeface="+mj-lt"/>
                <a:ea typeface="+mj-ea"/>
                <a:cs typeface="+mj-cs"/>
              </a:rPr>
              <a:t>Dosya Uzantıları Ayarları</a:t>
            </a:r>
            <a:endParaRPr lang="en-US" sz="5400" b="0" i="0" kern="1200" dirty="0">
              <a:solidFill>
                <a:srgbClr val="EBEBEB"/>
              </a:solidFill>
              <a:latin typeface="+mj-lt"/>
              <a:ea typeface="+mj-ea"/>
              <a:cs typeface="+mj-cs"/>
            </a:endParaRPr>
          </a:p>
        </p:txBody>
      </p:sp>
      <p:sp useBgFill="1">
        <p:nvSpPr>
          <p:cNvPr id="24" name="Rectangle 23">
            <a:extLst>
              <a:ext uri="{FF2B5EF4-FFF2-40B4-BE49-F238E27FC236}">
                <a16:creationId xmlns:a16="http://schemas.microsoft.com/office/drawing/2014/main" id="{EA1E6B20-F961-B722-6062-BC8A39AB9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8D072E6-1B5A-A6A2-3889-030CBF98E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9" name="Resim 8" descr="ekran görüntüsü, bilgisayar, multimedya, multimedya yazılımı içeren bir resim">
            <a:extLst>
              <a:ext uri="{FF2B5EF4-FFF2-40B4-BE49-F238E27FC236}">
                <a16:creationId xmlns:a16="http://schemas.microsoft.com/office/drawing/2014/main" id="{3D0F0779-B52F-7B5E-4CC3-294B6DDFEB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407" y="277586"/>
            <a:ext cx="7234171" cy="5940507"/>
          </a:xfrm>
          <a:prstGeom prst="rect">
            <a:avLst/>
          </a:prstGeom>
        </p:spPr>
      </p:pic>
    </p:spTree>
    <p:extLst>
      <p:ext uri="{BB962C8B-B14F-4D97-AF65-F5344CB8AC3E}">
        <p14:creationId xmlns:p14="http://schemas.microsoft.com/office/powerpoint/2010/main" val="386978455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1AF682-6DFC-7194-B77B-59D579859137}"/>
              </a:ext>
            </a:extLst>
          </p:cNvPr>
          <p:cNvSpPr>
            <a:spLocks noGrp="1"/>
          </p:cNvSpPr>
          <p:nvPr>
            <p:ph type="title"/>
          </p:nvPr>
        </p:nvSpPr>
        <p:spPr/>
        <p:txBody>
          <a:bodyPr/>
          <a:lstStyle/>
          <a:p>
            <a:pPr algn="ctr"/>
            <a:r>
              <a:rPr lang="tr-TR" dirty="0" err="1"/>
              <a:t>Burp</a:t>
            </a:r>
            <a:r>
              <a:rPr lang="tr-TR" dirty="0"/>
              <a:t> Suite İndirme</a:t>
            </a:r>
          </a:p>
        </p:txBody>
      </p:sp>
    </p:spTree>
    <p:extLst>
      <p:ext uri="{BB962C8B-B14F-4D97-AF65-F5344CB8AC3E}">
        <p14:creationId xmlns:p14="http://schemas.microsoft.com/office/powerpoint/2010/main" val="1477234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FC045-754E-A4CB-70F6-86C57E46DE6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F89C999-27D0-109B-FB27-7BF9507C12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0F876306-488E-6A41-2CAF-5E674A61B8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25D5B2A9-9175-961C-FBA1-79D2C4EB8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6" name="Picture 15">
            <a:extLst>
              <a:ext uri="{FF2B5EF4-FFF2-40B4-BE49-F238E27FC236}">
                <a16:creationId xmlns:a16="http://schemas.microsoft.com/office/drawing/2014/main" id="{DA7C694C-46FC-09D8-F04C-3E5A2CF050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DA619B19-4D6D-A6C6-7084-33BD2354F7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0659B475-2B68-4BFA-F2BE-B21193436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2" name="Rectangle 21">
            <a:extLst>
              <a:ext uri="{FF2B5EF4-FFF2-40B4-BE49-F238E27FC236}">
                <a16:creationId xmlns:a16="http://schemas.microsoft.com/office/drawing/2014/main" id="{EF235752-6C64-826D-0CD9-72194A394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2C1E589-E10C-D8C3-871E-99D1F78D270F}"/>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tr-TR" sz="5400" dirty="0" err="1">
                <a:solidFill>
                  <a:srgbClr val="EBEBEB"/>
                </a:solidFill>
              </a:rPr>
              <a:t>Burp</a:t>
            </a:r>
            <a:r>
              <a:rPr lang="tr-TR" sz="5400" dirty="0">
                <a:solidFill>
                  <a:srgbClr val="EBEBEB"/>
                </a:solidFill>
              </a:rPr>
              <a:t> Suite Kurma</a:t>
            </a:r>
            <a:endParaRPr lang="en-US" sz="5400" b="0" i="0" kern="1200" dirty="0">
              <a:solidFill>
                <a:srgbClr val="EBEBEB"/>
              </a:solidFill>
              <a:latin typeface="+mj-lt"/>
              <a:ea typeface="+mj-ea"/>
              <a:cs typeface="+mj-cs"/>
            </a:endParaRPr>
          </a:p>
        </p:txBody>
      </p:sp>
      <p:sp useBgFill="1">
        <p:nvSpPr>
          <p:cNvPr id="24" name="Rectangle 23">
            <a:extLst>
              <a:ext uri="{FF2B5EF4-FFF2-40B4-BE49-F238E27FC236}">
                <a16:creationId xmlns:a16="http://schemas.microsoft.com/office/drawing/2014/main" id="{51188557-9394-3C19-09ED-20AC8FE2E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D5E553B-2FB2-BE5E-0EB4-04B986587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4" name="Resim 3" descr="metin, ekran görüntüsü, yazılım, bilgisayar içeren bir resim&#10;&#10;Yapay zeka tarafından oluşturulan içerik yanlış olabilir.">
            <a:extLst>
              <a:ext uri="{FF2B5EF4-FFF2-40B4-BE49-F238E27FC236}">
                <a16:creationId xmlns:a16="http://schemas.microsoft.com/office/drawing/2014/main" id="{57F656AB-82A7-4C19-A5FD-FB625FA0F2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4429"/>
            <a:ext cx="12192000" cy="6858000"/>
          </a:xfrm>
          <a:prstGeom prst="rect">
            <a:avLst/>
          </a:prstGeom>
        </p:spPr>
      </p:pic>
    </p:spTree>
    <p:extLst>
      <p:ext uri="{BB962C8B-B14F-4D97-AF65-F5344CB8AC3E}">
        <p14:creationId xmlns:p14="http://schemas.microsoft.com/office/powerpoint/2010/main" val="328348741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971A8-7EEE-892E-D44D-2616B16F871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F27010D-5334-CE05-0E46-B102DDFEB91C}"/>
              </a:ext>
            </a:extLst>
          </p:cNvPr>
          <p:cNvSpPr>
            <a:spLocks noGrp="1"/>
          </p:cNvSpPr>
          <p:nvPr>
            <p:ph type="title"/>
          </p:nvPr>
        </p:nvSpPr>
        <p:spPr/>
        <p:txBody>
          <a:bodyPr/>
          <a:lstStyle/>
          <a:p>
            <a:pPr algn="ctr"/>
            <a:r>
              <a:rPr lang="tr-TR" dirty="0"/>
              <a:t>Telnet </a:t>
            </a:r>
            <a:r>
              <a:rPr lang="tr-TR" dirty="0" err="1"/>
              <a:t>Aktifleştime</a:t>
            </a:r>
            <a:endParaRPr lang="tr-TR" dirty="0"/>
          </a:p>
        </p:txBody>
      </p:sp>
    </p:spTree>
    <p:extLst>
      <p:ext uri="{BB962C8B-B14F-4D97-AF65-F5344CB8AC3E}">
        <p14:creationId xmlns:p14="http://schemas.microsoft.com/office/powerpoint/2010/main" val="383972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CB6A73-2D4B-C31A-0582-CCC25412405C}"/>
              </a:ext>
            </a:extLst>
          </p:cNvPr>
          <p:cNvSpPr>
            <a:spLocks noGrp="1"/>
          </p:cNvSpPr>
          <p:nvPr>
            <p:ph type="title"/>
          </p:nvPr>
        </p:nvSpPr>
        <p:spPr/>
        <p:txBody>
          <a:bodyPr/>
          <a:lstStyle/>
          <a:p>
            <a:r>
              <a:rPr lang="tr-TR" dirty="0"/>
              <a:t>Telnet Aktifleştirme </a:t>
            </a:r>
          </a:p>
        </p:txBody>
      </p:sp>
      <p:pic>
        <p:nvPicPr>
          <p:cNvPr id="5" name="İçerik Yer Tutucusu 4" descr="bilgisayar, ekran görüntüsü, astronomi içeren bir resim&#10;&#10;Yapay zeka tarafından oluşturulan içerik yanlış olabilir.">
            <a:extLst>
              <a:ext uri="{FF2B5EF4-FFF2-40B4-BE49-F238E27FC236}">
                <a16:creationId xmlns:a16="http://schemas.microsoft.com/office/drawing/2014/main" id="{5E23C7F7-B9BC-FC49-CA22-D3C0F060E0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17259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AE40A0-E389-9C37-BB39-6C30FCC420F1}"/>
              </a:ext>
            </a:extLst>
          </p:cNvPr>
          <p:cNvSpPr>
            <a:spLocks noGrp="1"/>
          </p:cNvSpPr>
          <p:nvPr>
            <p:ph type="title"/>
          </p:nvPr>
        </p:nvSpPr>
        <p:spPr/>
        <p:txBody>
          <a:bodyPr/>
          <a:lstStyle/>
          <a:p>
            <a:r>
              <a:rPr lang="tr-TR" dirty="0"/>
              <a:t>Komut Satırı Kullanmaya giriş </a:t>
            </a:r>
          </a:p>
        </p:txBody>
      </p:sp>
      <p:sp>
        <p:nvSpPr>
          <p:cNvPr id="3" name="İçerik Yer Tutucusu 2">
            <a:extLst>
              <a:ext uri="{FF2B5EF4-FFF2-40B4-BE49-F238E27FC236}">
                <a16:creationId xmlns:a16="http://schemas.microsoft.com/office/drawing/2014/main" id="{519FD49B-A614-5B69-B92F-F62AED6C6D0A}"/>
              </a:ext>
            </a:extLst>
          </p:cNvPr>
          <p:cNvSpPr>
            <a:spLocks noGrp="1"/>
          </p:cNvSpPr>
          <p:nvPr>
            <p:ph idx="1"/>
          </p:nvPr>
        </p:nvSpPr>
        <p:spPr/>
        <p:txBody>
          <a:bodyPr/>
          <a:lstStyle/>
          <a:p>
            <a:r>
              <a:rPr lang="tr-TR" dirty="0"/>
              <a:t>Alt dizin nedir:</a:t>
            </a:r>
          </a:p>
          <a:p>
            <a:r>
              <a:rPr lang="tr-TR" dirty="0"/>
              <a:t>Bir dizinin içinde yer alan başka bir dizin veya klasördür. Yani, bir ana dizinin altında bulunan her klasör, o ana dizinin alt dizinidir. Örneğin, C:/Belgeler/Projeler dizininde Projeler alt dizinidir. Projeler, Belgeler dizininin alt dizinidir.</a:t>
            </a:r>
          </a:p>
          <a:p>
            <a:endParaRPr lang="tr-TR" dirty="0"/>
          </a:p>
        </p:txBody>
      </p:sp>
      <p:sp>
        <p:nvSpPr>
          <p:cNvPr id="4" name="Rectangle 1">
            <a:extLst>
              <a:ext uri="{FF2B5EF4-FFF2-40B4-BE49-F238E27FC236}">
                <a16:creationId xmlns:a16="http://schemas.microsoft.com/office/drawing/2014/main" id="{EF5AE638-B46E-F6E9-FDBD-B90E5175AFA6}"/>
              </a:ext>
            </a:extLst>
          </p:cNvPr>
          <p:cNvSpPr>
            <a:spLocks noChangeArrowheads="1"/>
          </p:cNvSpPr>
          <p:nvPr/>
        </p:nvSpPr>
        <p:spPr bwMode="auto">
          <a:xfrm rot="10800000" flipV="1">
            <a:off x="978620" y="3915307"/>
            <a:ext cx="803029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a:ln>
                  <a:noFill/>
                </a:ln>
                <a:solidFill>
                  <a:schemeClr val="tx1"/>
                </a:solidFill>
                <a:effectLst/>
                <a:latin typeface="Arial" panose="020B0604020202020204" pitchFamily="34" charset="0"/>
              </a:rPr>
              <a:t>Üst dizin nedir:</a:t>
            </a:r>
            <a:br>
              <a:rPr kumimoji="0" lang="tr-TR" altLang="tr-TR" b="0" i="0" u="none" strike="noStrike" cap="none" normalizeH="0" baseline="0" dirty="0">
                <a:ln>
                  <a:noFill/>
                </a:ln>
                <a:solidFill>
                  <a:schemeClr val="tx1"/>
                </a:solidFill>
                <a:effectLst/>
                <a:latin typeface="Arial" panose="020B0604020202020204" pitchFamily="34" charset="0"/>
              </a:rPr>
            </a:br>
            <a:r>
              <a:rPr kumimoji="0" lang="tr-TR" altLang="tr-TR" b="0" i="0" u="none" strike="noStrike" cap="none" normalizeH="0" baseline="0" dirty="0">
                <a:ln>
                  <a:noFill/>
                </a:ln>
                <a:solidFill>
                  <a:schemeClr val="tx1"/>
                </a:solidFill>
                <a:effectLst/>
                <a:latin typeface="Arial" panose="020B0604020202020204" pitchFamily="34" charset="0"/>
              </a:rPr>
              <a:t>Bir dizinin bir seviyede üstünde bulunan dizin veya klasördür. Başka bir deyişle, her dizinin kendisinden bir önceki seviyedeki dizini üst dizini olarak kabul edilir. Örneğin, </a:t>
            </a:r>
            <a:r>
              <a:rPr kumimoji="0" lang="tr-TR" altLang="tr-TR" b="0" i="0" u="none" strike="noStrike" cap="none" normalizeH="0" baseline="0" dirty="0">
                <a:ln>
                  <a:noFill/>
                </a:ln>
                <a:solidFill>
                  <a:schemeClr val="tx1"/>
                </a:solidFill>
                <a:effectLst/>
                <a:latin typeface="Arial Unicode MS"/>
              </a:rPr>
              <a:t>C:/Belgeler/Projeler</a:t>
            </a:r>
            <a:r>
              <a:rPr kumimoji="0" lang="tr-TR" altLang="tr-TR" b="0" i="0" u="none" strike="noStrike" cap="none" normalizeH="0" baseline="0" dirty="0">
                <a:ln>
                  <a:noFill/>
                </a:ln>
                <a:solidFill>
                  <a:schemeClr val="tx1"/>
                </a:solidFill>
                <a:effectLst/>
              </a:rPr>
              <a:t> dizininde </a:t>
            </a:r>
            <a:r>
              <a:rPr kumimoji="0" lang="tr-TR" altLang="tr-TR" b="0" i="0" u="none" strike="noStrike" cap="none" normalizeH="0" baseline="0" dirty="0">
                <a:ln>
                  <a:noFill/>
                </a:ln>
                <a:solidFill>
                  <a:schemeClr val="tx1"/>
                </a:solidFill>
                <a:effectLst/>
                <a:latin typeface="Arial Unicode MS"/>
              </a:rPr>
              <a:t>Belgeler</a:t>
            </a:r>
            <a:r>
              <a:rPr kumimoji="0" lang="tr-TR" altLang="tr-TR" b="0" i="0" u="none" strike="noStrike" cap="none" normalizeH="0" baseline="0" dirty="0">
                <a:ln>
                  <a:noFill/>
                </a:ln>
                <a:solidFill>
                  <a:schemeClr val="tx1"/>
                </a:solidFill>
                <a:effectLst/>
              </a:rPr>
              <a:t>, </a:t>
            </a:r>
            <a:r>
              <a:rPr kumimoji="0" lang="tr-TR" altLang="tr-TR" b="0" i="0" u="none" strike="noStrike" cap="none" normalizeH="0" baseline="0" dirty="0">
                <a:ln>
                  <a:noFill/>
                </a:ln>
                <a:solidFill>
                  <a:schemeClr val="tx1"/>
                </a:solidFill>
                <a:effectLst/>
                <a:latin typeface="Arial Unicode MS"/>
              </a:rPr>
              <a:t>Projeler</a:t>
            </a:r>
            <a:r>
              <a:rPr kumimoji="0" lang="tr-TR" altLang="tr-TR" b="0" i="0" u="none" strike="noStrike" cap="none" normalizeH="0" baseline="0" dirty="0">
                <a:ln>
                  <a:noFill/>
                </a:ln>
                <a:solidFill>
                  <a:schemeClr val="tx1"/>
                </a:solidFill>
                <a:effectLst/>
              </a:rPr>
              <a:t> dizininin üst dizinidir. </a:t>
            </a:r>
            <a:endParaRPr kumimoji="0" lang="tr-TR" altLang="tr-T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39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5837FD-E61C-9D51-AD14-003986B8CA9B}"/>
              </a:ext>
            </a:extLst>
          </p:cNvPr>
          <p:cNvSpPr>
            <a:spLocks noGrp="1"/>
          </p:cNvSpPr>
          <p:nvPr>
            <p:ph type="title"/>
          </p:nvPr>
        </p:nvSpPr>
        <p:spPr/>
        <p:txBody>
          <a:bodyPr/>
          <a:lstStyle/>
          <a:p>
            <a:r>
              <a:rPr lang="tr-TR" dirty="0"/>
              <a:t>Terminalimize Girelim </a:t>
            </a:r>
          </a:p>
        </p:txBody>
      </p:sp>
      <p:sp>
        <p:nvSpPr>
          <p:cNvPr id="3" name="İçerik Yer Tutucusu 2">
            <a:extLst>
              <a:ext uri="{FF2B5EF4-FFF2-40B4-BE49-F238E27FC236}">
                <a16:creationId xmlns:a16="http://schemas.microsoft.com/office/drawing/2014/main" id="{DAF6ED55-8520-8F4A-4AC0-F5B5853A6F8F}"/>
              </a:ext>
            </a:extLst>
          </p:cNvPr>
          <p:cNvSpPr>
            <a:spLocks noGrp="1"/>
          </p:cNvSpPr>
          <p:nvPr>
            <p:ph idx="1"/>
          </p:nvPr>
        </p:nvSpPr>
        <p:spPr>
          <a:xfrm>
            <a:off x="1103312" y="1545771"/>
            <a:ext cx="8946541" cy="5056197"/>
          </a:xfrm>
        </p:spPr>
        <p:txBody>
          <a:bodyPr>
            <a:normAutofit fontScale="92500" lnSpcReduction="10000"/>
          </a:bodyPr>
          <a:lstStyle/>
          <a:p>
            <a:r>
              <a:rPr lang="tr-TR" dirty="0"/>
              <a:t>cd </a:t>
            </a:r>
          </a:p>
          <a:p>
            <a:r>
              <a:rPr lang="tr-TR" dirty="0" err="1"/>
              <a:t>mkdir</a:t>
            </a:r>
            <a:r>
              <a:rPr lang="tr-TR" dirty="0"/>
              <a:t> dosya</a:t>
            </a:r>
          </a:p>
          <a:p>
            <a:r>
              <a:rPr lang="tr-TR" dirty="0"/>
              <a:t>cd dosya</a:t>
            </a:r>
          </a:p>
          <a:p>
            <a:r>
              <a:rPr lang="tr-TR" dirty="0" err="1"/>
              <a:t>echo</a:t>
            </a:r>
            <a:r>
              <a:rPr lang="tr-TR" dirty="0"/>
              <a:t> merhaba &gt; merhaba.txt</a:t>
            </a:r>
          </a:p>
          <a:p>
            <a:r>
              <a:rPr lang="tr-TR" dirty="0" err="1"/>
              <a:t>type</a:t>
            </a:r>
            <a:r>
              <a:rPr lang="tr-TR" dirty="0"/>
              <a:t> merhaba.txt</a:t>
            </a:r>
          </a:p>
          <a:p>
            <a:r>
              <a:rPr lang="tr-TR" dirty="0" err="1"/>
              <a:t>echo</a:t>
            </a:r>
            <a:r>
              <a:rPr lang="tr-TR" dirty="0"/>
              <a:t> selam &gt;&gt; merhaba.txt</a:t>
            </a:r>
          </a:p>
          <a:p>
            <a:r>
              <a:rPr lang="tr-TR" dirty="0" err="1"/>
              <a:t>type</a:t>
            </a:r>
            <a:r>
              <a:rPr lang="tr-TR" dirty="0"/>
              <a:t> merhaba.txt</a:t>
            </a:r>
          </a:p>
          <a:p>
            <a:r>
              <a:rPr lang="tr-TR" dirty="0" err="1"/>
              <a:t>cls</a:t>
            </a:r>
            <a:endParaRPr lang="tr-TR" dirty="0"/>
          </a:p>
          <a:p>
            <a:r>
              <a:rPr lang="tr-TR" dirty="0" err="1"/>
              <a:t>echo</a:t>
            </a:r>
            <a:r>
              <a:rPr lang="tr-TR" dirty="0"/>
              <a:t> </a:t>
            </a:r>
            <a:r>
              <a:rPr lang="tr-TR" dirty="0" err="1"/>
              <a:t>print</a:t>
            </a:r>
            <a:r>
              <a:rPr lang="tr-TR" dirty="0"/>
              <a:t>(merhaba) &gt; merhaba.txt</a:t>
            </a:r>
          </a:p>
          <a:p>
            <a:r>
              <a:rPr lang="tr-TR" dirty="0"/>
              <a:t> ren merhaba.txt merhaba.py</a:t>
            </a:r>
          </a:p>
          <a:p>
            <a:r>
              <a:rPr lang="tr-TR" dirty="0" err="1"/>
              <a:t>dir</a:t>
            </a:r>
            <a:endParaRPr lang="tr-TR" dirty="0"/>
          </a:p>
          <a:p>
            <a:r>
              <a:rPr lang="tr-TR" dirty="0" err="1"/>
              <a:t>python</a:t>
            </a:r>
            <a:r>
              <a:rPr lang="tr-TR" dirty="0"/>
              <a:t> merhaba.py</a:t>
            </a:r>
          </a:p>
          <a:p>
            <a:r>
              <a:rPr lang="tr-TR" dirty="0" err="1"/>
              <a:t>rem</a:t>
            </a:r>
            <a:r>
              <a:rPr lang="tr-TR" dirty="0"/>
              <a:t> dosya adı</a:t>
            </a:r>
          </a:p>
          <a:p>
            <a:endParaRPr lang="tr-TR" dirty="0"/>
          </a:p>
          <a:p>
            <a:endParaRPr lang="tr-TR" dirty="0"/>
          </a:p>
        </p:txBody>
      </p:sp>
    </p:spTree>
    <p:extLst>
      <p:ext uri="{BB962C8B-B14F-4D97-AF65-F5344CB8AC3E}">
        <p14:creationId xmlns:p14="http://schemas.microsoft.com/office/powerpoint/2010/main" val="182863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530D9B-8A02-77FB-303A-A31313F54EE0}"/>
              </a:ext>
            </a:extLst>
          </p:cNvPr>
          <p:cNvSpPr>
            <a:spLocks noGrp="1"/>
          </p:cNvSpPr>
          <p:nvPr>
            <p:ph type="title"/>
          </p:nvPr>
        </p:nvSpPr>
        <p:spPr/>
        <p:txBody>
          <a:bodyPr/>
          <a:lstStyle/>
          <a:p>
            <a:r>
              <a:rPr lang="tr-TR" dirty="0"/>
              <a:t>Hazırlık</a:t>
            </a:r>
          </a:p>
        </p:txBody>
      </p:sp>
      <p:sp>
        <p:nvSpPr>
          <p:cNvPr id="3" name="İçerik Yer Tutucusu 2">
            <a:extLst>
              <a:ext uri="{FF2B5EF4-FFF2-40B4-BE49-F238E27FC236}">
                <a16:creationId xmlns:a16="http://schemas.microsoft.com/office/drawing/2014/main" id="{D985B0A8-2E94-E415-7CD3-A67475DBA5B3}"/>
              </a:ext>
            </a:extLst>
          </p:cNvPr>
          <p:cNvSpPr>
            <a:spLocks noGrp="1"/>
          </p:cNvSpPr>
          <p:nvPr>
            <p:ph idx="1"/>
          </p:nvPr>
        </p:nvSpPr>
        <p:spPr/>
        <p:txBody>
          <a:bodyPr/>
          <a:lstStyle/>
          <a:p>
            <a:r>
              <a:rPr lang="tr-TR" dirty="0"/>
              <a:t>Python3 İndirme </a:t>
            </a:r>
          </a:p>
          <a:p>
            <a:r>
              <a:rPr lang="tr-TR" dirty="0" err="1"/>
              <a:t>Nmap</a:t>
            </a:r>
            <a:r>
              <a:rPr lang="tr-TR" dirty="0"/>
              <a:t> kurma</a:t>
            </a:r>
          </a:p>
          <a:p>
            <a:r>
              <a:rPr lang="tr-TR" dirty="0"/>
              <a:t>Dosya Uzantıları Ayarları</a:t>
            </a:r>
          </a:p>
          <a:p>
            <a:r>
              <a:rPr lang="tr-TR" dirty="0"/>
              <a:t>Telnet Aktifleştirme</a:t>
            </a:r>
          </a:p>
          <a:p>
            <a:r>
              <a:rPr lang="tr-TR" dirty="0" err="1"/>
              <a:t>Burp</a:t>
            </a:r>
            <a:r>
              <a:rPr lang="tr-TR" dirty="0"/>
              <a:t> </a:t>
            </a:r>
            <a:r>
              <a:rPr lang="tr-TR" dirty="0" err="1"/>
              <a:t>suite</a:t>
            </a:r>
            <a:r>
              <a:rPr lang="tr-TR" dirty="0"/>
              <a:t> indirme</a:t>
            </a:r>
          </a:p>
          <a:p>
            <a:r>
              <a:rPr lang="tr-TR" dirty="0"/>
              <a:t>Laboratuvarımızı Kuralım</a:t>
            </a:r>
          </a:p>
        </p:txBody>
      </p:sp>
    </p:spTree>
    <p:extLst>
      <p:ext uri="{BB962C8B-B14F-4D97-AF65-F5344CB8AC3E}">
        <p14:creationId xmlns:p14="http://schemas.microsoft.com/office/powerpoint/2010/main" val="853477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31" name="Picture 103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33" name="Picture 103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35" name="Oval 103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037" name="Picture 103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39" name="Picture 103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41" name="Rectangle 104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8E3C18A8-081C-00E8-5CCF-D8F74EA6B52B}"/>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4700"/>
              <a:t>Terminal Kısa Yoları  Yapıştırma</a:t>
            </a:r>
          </a:p>
        </p:txBody>
      </p:sp>
      <p:pic>
        <p:nvPicPr>
          <p:cNvPr id="1026" name="Picture 2" descr="control + shift + v - MTG Blog">
            <a:extLst>
              <a:ext uri="{FF2B5EF4-FFF2-40B4-BE49-F238E27FC236}">
                <a16:creationId xmlns:a16="http://schemas.microsoft.com/office/drawing/2014/main" id="{E1AA9150-C48F-C7E7-4C84-8EB0B588ED49}"/>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r="558" b="-2"/>
          <a:stretch/>
        </p:blipFill>
        <p:spPr bwMode="auto">
          <a:xfrm>
            <a:off x="635458" y="640080"/>
            <a:ext cx="9186063" cy="3602736"/>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986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DA674-4153-0647-E5FA-81E25254CFB3}"/>
              </a:ext>
            </a:extLst>
          </p:cNvPr>
          <p:cNvSpPr>
            <a:spLocks noGrp="1"/>
          </p:cNvSpPr>
          <p:nvPr>
            <p:ph type="title"/>
          </p:nvPr>
        </p:nvSpPr>
        <p:spPr/>
        <p:txBody>
          <a:bodyPr/>
          <a:lstStyle/>
          <a:p>
            <a:r>
              <a:rPr lang="tr-TR" dirty="0"/>
              <a:t>Klavye kısa yoları kopyalama</a:t>
            </a:r>
          </a:p>
        </p:txBody>
      </p:sp>
      <p:sp>
        <p:nvSpPr>
          <p:cNvPr id="7" name="AutoShape 8" descr="4 Modi per Soddisfare i Bisogni dei tuoi Sim - wikiHow">
            <a:extLst>
              <a:ext uri="{FF2B5EF4-FFF2-40B4-BE49-F238E27FC236}">
                <a16:creationId xmlns:a16="http://schemas.microsoft.com/office/drawing/2014/main" id="{6C53F5A6-071D-4E7A-0200-9EB7899DD4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2" name="İçerik Yer Tutucusu 11" descr="elektronik donanım, klavye, giriş cihazı, ofis ekipmanı içeren bir resim&#10;&#10;Yapay zeka tarafından oluşturulan içerik yanlış olabilir.">
            <a:extLst>
              <a:ext uri="{FF2B5EF4-FFF2-40B4-BE49-F238E27FC236}">
                <a16:creationId xmlns:a16="http://schemas.microsoft.com/office/drawing/2014/main" id="{ACD0BB72-D2CE-FD02-57D7-A6224288F8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779713" y="2052638"/>
            <a:ext cx="5594349"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878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F31CCC-3DAA-CECD-9FA5-BB2FEEB26D93}"/>
              </a:ext>
            </a:extLst>
          </p:cNvPr>
          <p:cNvSpPr>
            <a:spLocks noGrp="1"/>
          </p:cNvSpPr>
          <p:nvPr>
            <p:ph type="title"/>
          </p:nvPr>
        </p:nvSpPr>
        <p:spPr>
          <a:xfrm>
            <a:off x="648930" y="629266"/>
            <a:ext cx="3322912" cy="1641987"/>
          </a:xfrm>
        </p:spPr>
        <p:txBody>
          <a:bodyPr>
            <a:normAutofit/>
          </a:bodyPr>
          <a:lstStyle/>
          <a:p>
            <a:r>
              <a:rPr lang="tr-TR" dirty="0"/>
              <a:t>Klavye kısa yolları tab </a:t>
            </a:r>
          </a:p>
        </p:txBody>
      </p:sp>
      <p:pic>
        <p:nvPicPr>
          <p:cNvPr id="3074" name="Picture 2" descr="Tab tuşu ne işe yarar, nasıl kullanılır ? - Sazlıköy Hilmi Fırat Ortaokulu">
            <a:extLst>
              <a:ext uri="{FF2B5EF4-FFF2-40B4-BE49-F238E27FC236}">
                <a16:creationId xmlns:a16="http://schemas.microsoft.com/office/drawing/2014/main" id="{A2152DAA-B0E6-EB2B-FE80-6A6E9FA08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4" r="30217" b="-1"/>
          <a:stretch/>
        </p:blipFill>
        <p:spPr bwMode="auto">
          <a:xfrm>
            <a:off x="4619544" y="609601"/>
            <a:ext cx="6924756" cy="5638797"/>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078" name="Content Placeholder 3077">
            <a:extLst>
              <a:ext uri="{FF2B5EF4-FFF2-40B4-BE49-F238E27FC236}">
                <a16:creationId xmlns:a16="http://schemas.microsoft.com/office/drawing/2014/main" id="{C36D525C-6ECC-A536-61B9-08181C4A297F}"/>
              </a:ext>
            </a:extLst>
          </p:cNvPr>
          <p:cNvSpPr>
            <a:spLocks noGrp="1"/>
          </p:cNvSpPr>
          <p:nvPr>
            <p:ph idx="1"/>
          </p:nvPr>
        </p:nvSpPr>
        <p:spPr>
          <a:xfrm>
            <a:off x="647701" y="2438401"/>
            <a:ext cx="3324141" cy="3809998"/>
          </a:xfrm>
        </p:spPr>
        <p:txBody>
          <a:bodyPr>
            <a:normAutofit/>
          </a:bodyPr>
          <a:lstStyle/>
          <a:p>
            <a:endParaRPr lang="en-US" dirty="0"/>
          </a:p>
        </p:txBody>
      </p:sp>
    </p:spTree>
    <p:extLst>
      <p:ext uri="{BB962C8B-B14F-4D97-AF65-F5344CB8AC3E}">
        <p14:creationId xmlns:p14="http://schemas.microsoft.com/office/powerpoint/2010/main" val="310147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2A4EED-8F13-AC4F-0D6D-67929E8D76BB}"/>
              </a:ext>
            </a:extLst>
          </p:cNvPr>
          <p:cNvSpPr>
            <a:spLocks noGrp="1"/>
          </p:cNvSpPr>
          <p:nvPr>
            <p:ph type="title"/>
          </p:nvPr>
        </p:nvSpPr>
        <p:spPr/>
        <p:txBody>
          <a:bodyPr/>
          <a:lstStyle/>
          <a:p>
            <a:endParaRPr lang="tr-TR"/>
          </a:p>
        </p:txBody>
      </p:sp>
      <p:pic>
        <p:nvPicPr>
          <p:cNvPr id="5" name="İçerik Yer Tutucusu 4" descr="ekran görüntüsü, metin içeren bir resim&#10;&#10;Yapay zeka tarafından oluşturulan içerik yanlış olabilir.">
            <a:extLst>
              <a:ext uri="{FF2B5EF4-FFF2-40B4-BE49-F238E27FC236}">
                <a16:creationId xmlns:a16="http://schemas.microsoft.com/office/drawing/2014/main" id="{D51C5319-C6C1-2A18-7E72-310977F98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09520"/>
            <a:ext cx="7459132" cy="4195762"/>
          </a:xfrm>
        </p:spPr>
      </p:pic>
      <p:pic>
        <p:nvPicPr>
          <p:cNvPr id="4098" name="Picture 2" descr="Ok tuşu png | PNGWing">
            <a:extLst>
              <a:ext uri="{FF2B5EF4-FFF2-40B4-BE49-F238E27FC236}">
                <a16:creationId xmlns:a16="http://schemas.microsoft.com/office/drawing/2014/main" id="{64EF21B0-ECEF-049E-FF32-71A164F8F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9132" y="4059955"/>
            <a:ext cx="34290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684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FC953A-7C2C-1431-EC92-2888C71006AD}"/>
              </a:ext>
            </a:extLst>
          </p:cNvPr>
          <p:cNvSpPr>
            <a:spLocks noGrp="1"/>
          </p:cNvSpPr>
          <p:nvPr>
            <p:ph type="title"/>
          </p:nvPr>
        </p:nvSpPr>
        <p:spPr/>
        <p:txBody>
          <a:bodyPr/>
          <a:lstStyle/>
          <a:p>
            <a:r>
              <a:rPr lang="tr-TR" dirty="0"/>
              <a:t>	Lan İp Adresi Öğrenme </a:t>
            </a:r>
            <a:r>
              <a:rPr lang="tr-TR" dirty="0" err="1"/>
              <a:t>İpconfig</a:t>
            </a:r>
            <a:endParaRPr lang="tr-TR" dirty="0"/>
          </a:p>
        </p:txBody>
      </p:sp>
      <p:pic>
        <p:nvPicPr>
          <p:cNvPr id="9" name="İçerik Yer Tutucusu 8" descr="ekran görüntüsü içeren bir resim&#10;&#10;Yapay zeka tarafından oluşturulan içerik yanlış olabilir.">
            <a:extLst>
              <a:ext uri="{FF2B5EF4-FFF2-40B4-BE49-F238E27FC236}">
                <a16:creationId xmlns:a16="http://schemas.microsoft.com/office/drawing/2014/main" id="{02044476-CFE5-8A05-B9A5-954D82EB84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322" y="2052638"/>
            <a:ext cx="7459132" cy="4195762"/>
          </a:xfrm>
        </p:spPr>
      </p:pic>
    </p:spTree>
    <p:extLst>
      <p:ext uri="{BB962C8B-B14F-4D97-AF65-F5344CB8AC3E}">
        <p14:creationId xmlns:p14="http://schemas.microsoft.com/office/powerpoint/2010/main" val="1845585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C9D324-EB7A-7B3C-ABC2-F5734C58F439}"/>
              </a:ext>
            </a:extLst>
          </p:cNvPr>
          <p:cNvSpPr>
            <a:spLocks noGrp="1"/>
          </p:cNvSpPr>
          <p:nvPr>
            <p:ph type="title"/>
          </p:nvPr>
        </p:nvSpPr>
        <p:spPr>
          <a:xfrm>
            <a:off x="0" y="2644878"/>
            <a:ext cx="12191999" cy="4070554"/>
          </a:xfrm>
        </p:spPr>
        <p:txBody>
          <a:bodyPr/>
          <a:lstStyle/>
          <a:p>
            <a:pPr algn="ctr"/>
            <a:r>
              <a:rPr lang="tr-TR" dirty="0"/>
              <a:t>Laboratuvarımızı Kuralım</a:t>
            </a:r>
          </a:p>
        </p:txBody>
      </p:sp>
    </p:spTree>
    <p:extLst>
      <p:ext uri="{BB962C8B-B14F-4D97-AF65-F5344CB8AC3E}">
        <p14:creationId xmlns:p14="http://schemas.microsoft.com/office/powerpoint/2010/main" val="1669641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7BE8C9A-E2C6-DD4A-F803-2F0E28893330}"/>
              </a:ext>
            </a:extLst>
          </p:cNvPr>
          <p:cNvPicPr>
            <a:picLocks noChangeAspect="1"/>
          </p:cNvPicPr>
          <p:nvPr/>
        </p:nvPicPr>
        <p:blipFill>
          <a:blip r:embed="rId2"/>
          <a:stretch>
            <a:fillRect/>
          </a:stretch>
        </p:blipFill>
        <p:spPr>
          <a:xfrm>
            <a:off x="-155864" y="1163783"/>
            <a:ext cx="12347864" cy="5829300"/>
          </a:xfrm>
          <a:prstGeom prst="rect">
            <a:avLst/>
          </a:prstGeom>
        </p:spPr>
      </p:pic>
      <p:sp>
        <p:nvSpPr>
          <p:cNvPr id="11" name="İçerik Yer Tutucusu 2">
            <a:extLst>
              <a:ext uri="{FF2B5EF4-FFF2-40B4-BE49-F238E27FC236}">
                <a16:creationId xmlns:a16="http://schemas.microsoft.com/office/drawing/2014/main" id="{88786EF0-2CBA-5849-4F0B-A815FE6BE6E5}"/>
              </a:ext>
            </a:extLst>
          </p:cNvPr>
          <p:cNvSpPr>
            <a:spLocks noGrp="1"/>
          </p:cNvSpPr>
          <p:nvPr>
            <p:ph type="title"/>
          </p:nvPr>
        </p:nvSpPr>
        <p:spPr>
          <a:xfrm>
            <a:off x="645503" y="269343"/>
            <a:ext cx="9404350" cy="1400175"/>
          </a:xfrm>
        </p:spPr>
        <p:txBody>
          <a:bodyPr/>
          <a:lstStyle/>
          <a:p>
            <a:r>
              <a:rPr lang="tr-TR" dirty="0"/>
              <a:t>Tarayıcı Açın </a:t>
            </a:r>
            <a:r>
              <a:rPr lang="tr-TR" dirty="0" err="1"/>
              <a:t>Githuba</a:t>
            </a:r>
            <a:r>
              <a:rPr lang="tr-TR" dirty="0"/>
              <a:t> girelim </a:t>
            </a:r>
          </a:p>
          <a:p>
            <a:pPr marL="457200" indent="-457200">
              <a:buFont typeface="+mj-lt"/>
              <a:buAutoNum type="arabicPeriod"/>
            </a:pPr>
            <a:endParaRPr lang="tr-TR" dirty="0"/>
          </a:p>
        </p:txBody>
      </p:sp>
    </p:spTree>
    <p:extLst>
      <p:ext uri="{BB962C8B-B14F-4D97-AF65-F5344CB8AC3E}">
        <p14:creationId xmlns:p14="http://schemas.microsoft.com/office/powerpoint/2010/main" val="106913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CF6402-5EC8-52C9-5B94-095813772E66}"/>
              </a:ext>
            </a:extLst>
          </p:cNvPr>
          <p:cNvSpPr>
            <a:spLocks noGrp="1"/>
          </p:cNvSpPr>
          <p:nvPr>
            <p:ph type="title"/>
          </p:nvPr>
        </p:nvSpPr>
        <p:spPr/>
        <p:txBody>
          <a:bodyPr/>
          <a:lstStyle/>
          <a:p>
            <a:r>
              <a:rPr lang="tr-TR" dirty="0"/>
              <a:t>Arama Kutusuna Gidin</a:t>
            </a:r>
          </a:p>
        </p:txBody>
      </p:sp>
      <p:pic>
        <p:nvPicPr>
          <p:cNvPr id="5" name="İçerik Yer Tutucusu 4">
            <a:extLst>
              <a:ext uri="{FF2B5EF4-FFF2-40B4-BE49-F238E27FC236}">
                <a16:creationId xmlns:a16="http://schemas.microsoft.com/office/drawing/2014/main" id="{7E1AC2EC-AA0D-C6BB-5A88-F387F2AEC899}"/>
              </a:ext>
            </a:extLst>
          </p:cNvPr>
          <p:cNvPicPr>
            <a:picLocks noGrp="1" noChangeAspect="1"/>
          </p:cNvPicPr>
          <p:nvPr>
            <p:ph idx="1"/>
          </p:nvPr>
        </p:nvPicPr>
        <p:blipFill>
          <a:blip r:embed="rId2"/>
          <a:stretch>
            <a:fillRect/>
          </a:stretch>
        </p:blipFill>
        <p:spPr>
          <a:xfrm>
            <a:off x="0" y="1350818"/>
            <a:ext cx="12192000" cy="5507182"/>
          </a:xfrm>
        </p:spPr>
      </p:pic>
    </p:spTree>
    <p:extLst>
      <p:ext uri="{BB962C8B-B14F-4D97-AF65-F5344CB8AC3E}">
        <p14:creationId xmlns:p14="http://schemas.microsoft.com/office/powerpoint/2010/main" val="3534522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27E29A-2755-BA80-D0A1-74431446B731}"/>
              </a:ext>
            </a:extLst>
          </p:cNvPr>
          <p:cNvSpPr>
            <a:spLocks noGrp="1"/>
          </p:cNvSpPr>
          <p:nvPr>
            <p:ph type="title"/>
          </p:nvPr>
        </p:nvSpPr>
        <p:spPr/>
        <p:txBody>
          <a:bodyPr/>
          <a:lstStyle/>
          <a:p>
            <a:r>
              <a:rPr lang="tr-TR" dirty="0"/>
              <a:t>Arama kutusuna emre454 Yazın</a:t>
            </a:r>
            <a:br>
              <a:rPr lang="tr-TR" dirty="0"/>
            </a:br>
            <a:r>
              <a:rPr lang="tr-TR" dirty="0"/>
              <a:t>Ardından </a:t>
            </a:r>
            <a:r>
              <a:rPr lang="tr-TR" dirty="0" err="1"/>
              <a:t>Enter</a:t>
            </a:r>
            <a:r>
              <a:rPr lang="tr-TR" dirty="0"/>
              <a:t> Basın</a:t>
            </a:r>
          </a:p>
        </p:txBody>
      </p:sp>
      <p:pic>
        <p:nvPicPr>
          <p:cNvPr id="5" name="İçerik Yer Tutucusu 4">
            <a:extLst>
              <a:ext uri="{FF2B5EF4-FFF2-40B4-BE49-F238E27FC236}">
                <a16:creationId xmlns:a16="http://schemas.microsoft.com/office/drawing/2014/main" id="{7B8B22B0-7251-22FA-4141-823254C66D8A}"/>
              </a:ext>
            </a:extLst>
          </p:cNvPr>
          <p:cNvPicPr>
            <a:picLocks noGrp="1" noChangeAspect="1"/>
          </p:cNvPicPr>
          <p:nvPr>
            <p:ph idx="1"/>
          </p:nvPr>
        </p:nvPicPr>
        <p:blipFill>
          <a:blip r:embed="rId2"/>
          <a:stretch>
            <a:fillRect/>
          </a:stretch>
        </p:blipFill>
        <p:spPr>
          <a:xfrm>
            <a:off x="0" y="2079411"/>
            <a:ext cx="12192000" cy="5038361"/>
          </a:xfrm>
        </p:spPr>
      </p:pic>
    </p:spTree>
    <p:extLst>
      <p:ext uri="{BB962C8B-B14F-4D97-AF65-F5344CB8AC3E}">
        <p14:creationId xmlns:p14="http://schemas.microsoft.com/office/powerpoint/2010/main" val="1589702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E02683-38F6-C044-88F8-93646ED1150F}"/>
              </a:ext>
            </a:extLst>
          </p:cNvPr>
          <p:cNvSpPr>
            <a:spLocks noGrp="1"/>
          </p:cNvSpPr>
          <p:nvPr>
            <p:ph type="title"/>
          </p:nvPr>
        </p:nvSpPr>
        <p:spPr/>
        <p:txBody>
          <a:bodyPr/>
          <a:lstStyle/>
          <a:p>
            <a:r>
              <a:rPr lang="tr-TR" dirty="0" err="1"/>
              <a:t>Users</a:t>
            </a:r>
            <a:r>
              <a:rPr lang="tr-TR" dirty="0"/>
              <a:t> Tıklayın</a:t>
            </a:r>
          </a:p>
        </p:txBody>
      </p:sp>
      <p:pic>
        <p:nvPicPr>
          <p:cNvPr id="5" name="İçerik Yer Tutucusu 4">
            <a:extLst>
              <a:ext uri="{FF2B5EF4-FFF2-40B4-BE49-F238E27FC236}">
                <a16:creationId xmlns:a16="http://schemas.microsoft.com/office/drawing/2014/main" id="{5DA8FE00-1725-2676-49B7-9209D4DC783F}"/>
              </a:ext>
            </a:extLst>
          </p:cNvPr>
          <p:cNvPicPr>
            <a:picLocks noGrp="1" noChangeAspect="1"/>
          </p:cNvPicPr>
          <p:nvPr>
            <p:ph idx="1"/>
          </p:nvPr>
        </p:nvPicPr>
        <p:blipFill>
          <a:blip r:embed="rId2"/>
          <a:stretch>
            <a:fillRect/>
          </a:stretch>
        </p:blipFill>
        <p:spPr>
          <a:xfrm>
            <a:off x="0" y="1288473"/>
            <a:ext cx="12192000" cy="5694218"/>
          </a:xfrm>
        </p:spPr>
      </p:pic>
    </p:spTree>
    <p:extLst>
      <p:ext uri="{BB962C8B-B14F-4D97-AF65-F5344CB8AC3E}">
        <p14:creationId xmlns:p14="http://schemas.microsoft.com/office/powerpoint/2010/main" val="3589591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C7F562-A7FA-0F74-EF2C-85A15DD51EA9}"/>
              </a:ext>
            </a:extLst>
          </p:cNvPr>
          <p:cNvSpPr>
            <a:spLocks noGrp="1"/>
          </p:cNvSpPr>
          <p:nvPr>
            <p:ph type="title"/>
          </p:nvPr>
        </p:nvSpPr>
        <p:spPr>
          <a:xfrm>
            <a:off x="646111" y="452718"/>
            <a:ext cx="9404723" cy="5984658"/>
          </a:xfrm>
        </p:spPr>
        <p:txBody>
          <a:bodyPr/>
          <a:lstStyle/>
          <a:p>
            <a:pPr algn="ctr"/>
            <a:r>
              <a:rPr lang="tr-TR" dirty="0"/>
              <a:t>Python 3 indirme</a:t>
            </a:r>
          </a:p>
        </p:txBody>
      </p:sp>
    </p:spTree>
    <p:extLst>
      <p:ext uri="{BB962C8B-B14F-4D97-AF65-F5344CB8AC3E}">
        <p14:creationId xmlns:p14="http://schemas.microsoft.com/office/powerpoint/2010/main" val="3261460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EA2F0F-A087-47E1-9C46-784411704E1D}"/>
              </a:ext>
            </a:extLst>
          </p:cNvPr>
          <p:cNvSpPr>
            <a:spLocks noGrp="1"/>
          </p:cNvSpPr>
          <p:nvPr>
            <p:ph type="title"/>
          </p:nvPr>
        </p:nvSpPr>
        <p:spPr/>
        <p:txBody>
          <a:bodyPr/>
          <a:lstStyle/>
          <a:p>
            <a:r>
              <a:rPr lang="tr-TR" dirty="0"/>
              <a:t>Emre454 </a:t>
            </a:r>
            <a:r>
              <a:rPr lang="tr-TR" dirty="0" err="1"/>
              <a:t>kulanıcısına</a:t>
            </a:r>
            <a:r>
              <a:rPr lang="tr-TR" dirty="0"/>
              <a:t> tıklayın</a:t>
            </a:r>
          </a:p>
        </p:txBody>
      </p:sp>
      <p:pic>
        <p:nvPicPr>
          <p:cNvPr id="5" name="İçerik Yer Tutucusu 4">
            <a:extLst>
              <a:ext uri="{FF2B5EF4-FFF2-40B4-BE49-F238E27FC236}">
                <a16:creationId xmlns:a16="http://schemas.microsoft.com/office/drawing/2014/main" id="{3BDA88A3-BEB3-FA48-AA22-36F747895BE6}"/>
              </a:ext>
            </a:extLst>
          </p:cNvPr>
          <p:cNvPicPr>
            <a:picLocks noGrp="1" noChangeAspect="1"/>
          </p:cNvPicPr>
          <p:nvPr>
            <p:ph idx="1"/>
          </p:nvPr>
        </p:nvPicPr>
        <p:blipFill>
          <a:blip r:embed="rId2"/>
          <a:stretch>
            <a:fillRect/>
          </a:stretch>
        </p:blipFill>
        <p:spPr>
          <a:xfrm>
            <a:off x="0" y="2647264"/>
            <a:ext cx="11596255" cy="4210736"/>
          </a:xfrm>
        </p:spPr>
      </p:pic>
    </p:spTree>
    <p:extLst>
      <p:ext uri="{BB962C8B-B14F-4D97-AF65-F5344CB8AC3E}">
        <p14:creationId xmlns:p14="http://schemas.microsoft.com/office/powerpoint/2010/main" val="3780419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44035F-B924-B3F0-473C-5563FACF1B55}"/>
              </a:ext>
            </a:extLst>
          </p:cNvPr>
          <p:cNvSpPr>
            <a:spLocks noGrp="1"/>
          </p:cNvSpPr>
          <p:nvPr>
            <p:ph type="title"/>
          </p:nvPr>
        </p:nvSpPr>
        <p:spPr/>
        <p:txBody>
          <a:bodyPr/>
          <a:lstStyle/>
          <a:p>
            <a:r>
              <a:rPr lang="tr-TR" dirty="0" err="1"/>
              <a:t>Lab</a:t>
            </a:r>
            <a:r>
              <a:rPr lang="tr-TR" dirty="0"/>
              <a:t> Deposuna Girin</a:t>
            </a:r>
          </a:p>
        </p:txBody>
      </p:sp>
      <p:pic>
        <p:nvPicPr>
          <p:cNvPr id="5" name="İçerik Yer Tutucusu 4">
            <a:extLst>
              <a:ext uri="{FF2B5EF4-FFF2-40B4-BE49-F238E27FC236}">
                <a16:creationId xmlns:a16="http://schemas.microsoft.com/office/drawing/2014/main" id="{857C113A-B84A-38D7-ED8D-A39BF643A5D9}"/>
              </a:ext>
            </a:extLst>
          </p:cNvPr>
          <p:cNvPicPr>
            <a:picLocks noGrp="1" noChangeAspect="1"/>
          </p:cNvPicPr>
          <p:nvPr>
            <p:ph idx="1"/>
          </p:nvPr>
        </p:nvPicPr>
        <p:blipFill>
          <a:blip r:embed="rId2"/>
          <a:stretch>
            <a:fillRect/>
          </a:stretch>
        </p:blipFill>
        <p:spPr>
          <a:xfrm>
            <a:off x="-83127" y="1995982"/>
            <a:ext cx="12275127" cy="4997100"/>
          </a:xfrm>
        </p:spPr>
      </p:pic>
    </p:spTree>
    <p:extLst>
      <p:ext uri="{BB962C8B-B14F-4D97-AF65-F5344CB8AC3E}">
        <p14:creationId xmlns:p14="http://schemas.microsoft.com/office/powerpoint/2010/main" val="567474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6ECE16-A30C-AB10-3D4C-F733654DAEF8}"/>
              </a:ext>
            </a:extLst>
          </p:cNvPr>
          <p:cNvSpPr>
            <a:spLocks noGrp="1"/>
          </p:cNvSpPr>
          <p:nvPr>
            <p:ph type="title"/>
          </p:nvPr>
        </p:nvSpPr>
        <p:spPr/>
        <p:txBody>
          <a:bodyPr/>
          <a:lstStyle/>
          <a:p>
            <a:r>
              <a:rPr lang="tr-TR" dirty="0" err="1"/>
              <a:t>Code</a:t>
            </a:r>
            <a:r>
              <a:rPr lang="tr-TR" dirty="0"/>
              <a:t> Kısmına Tıklayın</a:t>
            </a:r>
          </a:p>
        </p:txBody>
      </p:sp>
      <p:pic>
        <p:nvPicPr>
          <p:cNvPr id="5" name="İçerik Yer Tutucusu 4">
            <a:extLst>
              <a:ext uri="{FF2B5EF4-FFF2-40B4-BE49-F238E27FC236}">
                <a16:creationId xmlns:a16="http://schemas.microsoft.com/office/drawing/2014/main" id="{3FC80205-1B3A-2F8D-BBA3-027B248EF8AE}"/>
              </a:ext>
            </a:extLst>
          </p:cNvPr>
          <p:cNvPicPr>
            <a:picLocks noGrp="1" noChangeAspect="1"/>
          </p:cNvPicPr>
          <p:nvPr>
            <p:ph idx="1"/>
          </p:nvPr>
        </p:nvPicPr>
        <p:blipFill>
          <a:blip r:embed="rId2"/>
          <a:stretch>
            <a:fillRect/>
          </a:stretch>
        </p:blipFill>
        <p:spPr>
          <a:xfrm>
            <a:off x="0" y="1569028"/>
            <a:ext cx="12192000" cy="5288972"/>
          </a:xfrm>
        </p:spPr>
      </p:pic>
    </p:spTree>
    <p:extLst>
      <p:ext uri="{BB962C8B-B14F-4D97-AF65-F5344CB8AC3E}">
        <p14:creationId xmlns:p14="http://schemas.microsoft.com/office/powerpoint/2010/main" val="677688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8D624A-F60A-21A5-74CF-6E701FA21334}"/>
              </a:ext>
            </a:extLst>
          </p:cNvPr>
          <p:cNvSpPr>
            <a:spLocks noGrp="1"/>
          </p:cNvSpPr>
          <p:nvPr>
            <p:ph type="title"/>
          </p:nvPr>
        </p:nvSpPr>
        <p:spPr/>
        <p:txBody>
          <a:bodyPr/>
          <a:lstStyle/>
          <a:p>
            <a:r>
              <a:rPr lang="tr-TR" dirty="0"/>
              <a:t>Url Kopyalayın</a:t>
            </a:r>
          </a:p>
        </p:txBody>
      </p:sp>
      <p:pic>
        <p:nvPicPr>
          <p:cNvPr id="5" name="İçerik Yer Tutucusu 4">
            <a:extLst>
              <a:ext uri="{FF2B5EF4-FFF2-40B4-BE49-F238E27FC236}">
                <a16:creationId xmlns:a16="http://schemas.microsoft.com/office/drawing/2014/main" id="{F058E35B-72B9-F40A-B33B-FD3899FD5765}"/>
              </a:ext>
            </a:extLst>
          </p:cNvPr>
          <p:cNvPicPr>
            <a:picLocks noGrp="1" noChangeAspect="1"/>
          </p:cNvPicPr>
          <p:nvPr>
            <p:ph idx="1"/>
          </p:nvPr>
        </p:nvPicPr>
        <p:blipFill>
          <a:blip r:embed="rId2"/>
          <a:stretch>
            <a:fillRect/>
          </a:stretch>
        </p:blipFill>
        <p:spPr>
          <a:xfrm>
            <a:off x="0" y="1475509"/>
            <a:ext cx="12192000" cy="5382491"/>
          </a:xfrm>
        </p:spPr>
      </p:pic>
    </p:spTree>
    <p:extLst>
      <p:ext uri="{BB962C8B-B14F-4D97-AF65-F5344CB8AC3E}">
        <p14:creationId xmlns:p14="http://schemas.microsoft.com/office/powerpoint/2010/main" val="969958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7802FA-032C-7D24-8CE8-8FB504A60F2D}"/>
              </a:ext>
            </a:extLst>
          </p:cNvPr>
          <p:cNvSpPr>
            <a:spLocks noGrp="1"/>
          </p:cNvSpPr>
          <p:nvPr>
            <p:ph type="title"/>
          </p:nvPr>
        </p:nvSpPr>
        <p:spPr/>
        <p:txBody>
          <a:bodyPr/>
          <a:lstStyle/>
          <a:p>
            <a:r>
              <a:rPr lang="tr-TR" dirty="0"/>
              <a:t>Laboratuvarımızı Kuralım</a:t>
            </a:r>
          </a:p>
        </p:txBody>
      </p:sp>
      <p:sp>
        <p:nvSpPr>
          <p:cNvPr id="3" name="İçerik Yer Tutucusu 2">
            <a:extLst>
              <a:ext uri="{FF2B5EF4-FFF2-40B4-BE49-F238E27FC236}">
                <a16:creationId xmlns:a16="http://schemas.microsoft.com/office/drawing/2014/main" id="{9BAC2181-42C3-49AA-57D9-B0CC73310503}"/>
              </a:ext>
            </a:extLst>
          </p:cNvPr>
          <p:cNvSpPr>
            <a:spLocks noGrp="1"/>
          </p:cNvSpPr>
          <p:nvPr>
            <p:ph idx="1"/>
          </p:nvPr>
        </p:nvSpPr>
        <p:spPr>
          <a:xfrm>
            <a:off x="0" y="2052917"/>
            <a:ext cx="8946541" cy="4195481"/>
          </a:xfrm>
        </p:spPr>
        <p:txBody>
          <a:bodyPr/>
          <a:lstStyle/>
          <a:p>
            <a:r>
              <a:rPr lang="tr-TR" dirty="0"/>
              <a:t> Komut Satırına gidelim  Desktop Girelim</a:t>
            </a:r>
          </a:p>
          <a:p>
            <a:r>
              <a:rPr lang="tr-TR" dirty="0"/>
              <a:t>git </a:t>
            </a:r>
            <a:r>
              <a:rPr lang="tr-TR" dirty="0" err="1"/>
              <a:t>clone</a:t>
            </a:r>
            <a:r>
              <a:rPr lang="tr-TR" dirty="0"/>
              <a:t> </a:t>
            </a:r>
            <a:r>
              <a:rPr lang="tr-TR" dirty="0" err="1"/>
              <a:t>lab</a:t>
            </a:r>
            <a:r>
              <a:rPr lang="tr-TR" dirty="0"/>
              <a:t> dosyamızı indirelim kod:</a:t>
            </a:r>
          </a:p>
          <a:p>
            <a:r>
              <a:rPr lang="tr-TR" dirty="0"/>
              <a:t> git </a:t>
            </a:r>
            <a:r>
              <a:rPr lang="tr-TR" dirty="0" err="1"/>
              <a:t>clone</a:t>
            </a:r>
            <a:r>
              <a:rPr lang="tr-TR" dirty="0"/>
              <a:t> https://github.com/emre454/lab.git</a:t>
            </a:r>
          </a:p>
          <a:p>
            <a:endParaRPr lang="tr-TR" dirty="0"/>
          </a:p>
        </p:txBody>
      </p:sp>
      <p:pic>
        <p:nvPicPr>
          <p:cNvPr id="5" name="Resim 4">
            <a:extLst>
              <a:ext uri="{FF2B5EF4-FFF2-40B4-BE49-F238E27FC236}">
                <a16:creationId xmlns:a16="http://schemas.microsoft.com/office/drawing/2014/main" id="{DEF8C2F2-22D7-E53F-5163-6E7768E660B5}"/>
              </a:ext>
            </a:extLst>
          </p:cNvPr>
          <p:cNvPicPr>
            <a:picLocks noChangeAspect="1"/>
          </p:cNvPicPr>
          <p:nvPr/>
        </p:nvPicPr>
        <p:blipFill>
          <a:blip r:embed="rId2"/>
          <a:stretch>
            <a:fillRect/>
          </a:stretch>
        </p:blipFill>
        <p:spPr>
          <a:xfrm>
            <a:off x="7065818" y="321100"/>
            <a:ext cx="5205845" cy="6536900"/>
          </a:xfrm>
          <a:prstGeom prst="rect">
            <a:avLst/>
          </a:prstGeom>
        </p:spPr>
      </p:pic>
    </p:spTree>
    <p:extLst>
      <p:ext uri="{BB962C8B-B14F-4D97-AF65-F5344CB8AC3E}">
        <p14:creationId xmlns:p14="http://schemas.microsoft.com/office/powerpoint/2010/main" val="4154228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AF85F5-E634-97B1-CDB9-69E707BAC98A}"/>
              </a:ext>
            </a:extLst>
          </p:cNvPr>
          <p:cNvSpPr>
            <a:spLocks noGrp="1"/>
          </p:cNvSpPr>
          <p:nvPr>
            <p:ph type="title"/>
          </p:nvPr>
        </p:nvSpPr>
        <p:spPr/>
        <p:txBody>
          <a:bodyPr/>
          <a:lstStyle/>
          <a:p>
            <a:r>
              <a:rPr lang="tr-TR" dirty="0"/>
              <a:t>İp Adreslerimizi Öğrenelim</a:t>
            </a:r>
          </a:p>
        </p:txBody>
      </p:sp>
      <p:sp>
        <p:nvSpPr>
          <p:cNvPr id="3" name="İçerik Yer Tutucusu 2">
            <a:extLst>
              <a:ext uri="{FF2B5EF4-FFF2-40B4-BE49-F238E27FC236}">
                <a16:creationId xmlns:a16="http://schemas.microsoft.com/office/drawing/2014/main" id="{77F17396-B0C8-0433-8246-1A94BB2E2E6D}"/>
              </a:ext>
            </a:extLst>
          </p:cNvPr>
          <p:cNvSpPr>
            <a:spLocks noGrp="1"/>
          </p:cNvSpPr>
          <p:nvPr>
            <p:ph idx="1"/>
          </p:nvPr>
        </p:nvSpPr>
        <p:spPr>
          <a:xfrm>
            <a:off x="1" y="2052918"/>
            <a:ext cx="5576582" cy="4195481"/>
          </a:xfrm>
        </p:spPr>
        <p:txBody>
          <a:bodyPr/>
          <a:lstStyle/>
          <a:p>
            <a:r>
              <a:rPr lang="tr-TR" dirty="0"/>
              <a:t>Komut Satırını Açın ve  </a:t>
            </a:r>
            <a:r>
              <a:rPr lang="tr-TR" dirty="0" err="1"/>
              <a:t>lab</a:t>
            </a:r>
            <a:r>
              <a:rPr lang="tr-TR" dirty="0"/>
              <a:t> dosyasına gidin</a:t>
            </a:r>
          </a:p>
          <a:p>
            <a:r>
              <a:rPr lang="tr-TR" dirty="0"/>
              <a:t>‘’’ </a:t>
            </a:r>
            <a:r>
              <a:rPr lang="tr-TR" dirty="0" err="1"/>
              <a:t>python</a:t>
            </a:r>
            <a:r>
              <a:rPr lang="tr-TR" dirty="0"/>
              <a:t>  ip_isim_client.py ‘’’ yazın</a:t>
            </a:r>
          </a:p>
          <a:p>
            <a:r>
              <a:rPr lang="tr-TR" dirty="0"/>
              <a:t>Sunucu ip adresine söylenen ip adresini girin </a:t>
            </a:r>
          </a:p>
          <a:p>
            <a:r>
              <a:rPr lang="tr-TR" dirty="0"/>
              <a:t>Daha sonra isminiz ve lan ip adresiniz girin lan ip adresini öğrenmek için </a:t>
            </a:r>
          </a:p>
          <a:p>
            <a:r>
              <a:rPr lang="tr-TR" dirty="0"/>
              <a:t> komut satırına </a:t>
            </a:r>
            <a:r>
              <a:rPr lang="tr-TR" dirty="0" err="1"/>
              <a:t>ipconfig</a:t>
            </a:r>
            <a:r>
              <a:rPr lang="tr-TR" dirty="0"/>
              <a:t> yazabilirsin</a:t>
            </a:r>
          </a:p>
        </p:txBody>
      </p:sp>
      <p:pic>
        <p:nvPicPr>
          <p:cNvPr id="5" name="Resim 4">
            <a:extLst>
              <a:ext uri="{FF2B5EF4-FFF2-40B4-BE49-F238E27FC236}">
                <a16:creationId xmlns:a16="http://schemas.microsoft.com/office/drawing/2014/main" id="{B8EC1EE9-666B-8F97-7A74-9A4DFBFF9916}"/>
              </a:ext>
            </a:extLst>
          </p:cNvPr>
          <p:cNvPicPr>
            <a:picLocks noChangeAspect="1"/>
          </p:cNvPicPr>
          <p:nvPr/>
        </p:nvPicPr>
        <p:blipFill>
          <a:blip r:embed="rId2"/>
          <a:stretch>
            <a:fillRect/>
          </a:stretch>
        </p:blipFill>
        <p:spPr>
          <a:xfrm>
            <a:off x="5576582" y="1319663"/>
            <a:ext cx="7585098" cy="4735712"/>
          </a:xfrm>
          <a:prstGeom prst="rect">
            <a:avLst/>
          </a:prstGeom>
        </p:spPr>
      </p:pic>
    </p:spTree>
    <p:extLst>
      <p:ext uri="{BB962C8B-B14F-4D97-AF65-F5344CB8AC3E}">
        <p14:creationId xmlns:p14="http://schemas.microsoft.com/office/powerpoint/2010/main" val="38803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B7B645-6DDD-132E-8283-6C5884618536}"/>
              </a:ext>
            </a:extLst>
          </p:cNvPr>
          <p:cNvSpPr>
            <a:spLocks noGrp="1"/>
          </p:cNvSpPr>
          <p:nvPr>
            <p:ph type="title"/>
          </p:nvPr>
        </p:nvSpPr>
        <p:spPr/>
        <p:txBody>
          <a:bodyPr/>
          <a:lstStyle/>
          <a:p>
            <a:r>
              <a:rPr lang="tr-TR" dirty="0"/>
              <a:t>Web Konusu Ve Konu Başlıkları</a:t>
            </a:r>
          </a:p>
        </p:txBody>
      </p:sp>
      <p:sp>
        <p:nvSpPr>
          <p:cNvPr id="3" name="İçerik Yer Tutucusu 2">
            <a:extLst>
              <a:ext uri="{FF2B5EF4-FFF2-40B4-BE49-F238E27FC236}">
                <a16:creationId xmlns:a16="http://schemas.microsoft.com/office/drawing/2014/main" id="{59723080-3503-1241-5A75-1DC98D2EAF17}"/>
              </a:ext>
            </a:extLst>
          </p:cNvPr>
          <p:cNvSpPr>
            <a:spLocks noGrp="1"/>
          </p:cNvSpPr>
          <p:nvPr>
            <p:ph idx="1"/>
          </p:nvPr>
        </p:nvSpPr>
        <p:spPr/>
        <p:txBody>
          <a:bodyPr/>
          <a:lstStyle/>
          <a:p>
            <a:pPr marL="0" indent="0">
              <a:buNone/>
            </a:pPr>
            <a:r>
              <a:rPr lang="tr-TR" dirty="0"/>
              <a:t>Web nedir Hangi Protokole Çalışır</a:t>
            </a:r>
          </a:p>
          <a:p>
            <a:pPr marL="0" indent="0">
              <a:buNone/>
            </a:pPr>
            <a:r>
              <a:rPr lang="tr-TR" dirty="0"/>
              <a:t>Tarayıcı nedir \ </a:t>
            </a:r>
            <a:r>
              <a:rPr lang="tr-TR" dirty="0" err="1"/>
              <a:t>Header</a:t>
            </a:r>
            <a:r>
              <a:rPr lang="tr-TR" dirty="0"/>
              <a:t> nedir</a:t>
            </a:r>
          </a:p>
          <a:p>
            <a:pPr marL="0" indent="0">
              <a:buNone/>
            </a:pPr>
            <a:endParaRPr lang="tr-TR" dirty="0"/>
          </a:p>
        </p:txBody>
      </p:sp>
    </p:spTree>
    <p:extLst>
      <p:ext uri="{BB962C8B-B14F-4D97-AF65-F5344CB8AC3E}">
        <p14:creationId xmlns:p14="http://schemas.microsoft.com/office/powerpoint/2010/main" val="4245736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609FFE-A0E4-0CF0-4068-95A13EF6BC8E}"/>
              </a:ext>
            </a:extLst>
          </p:cNvPr>
          <p:cNvSpPr>
            <a:spLocks noGrp="1"/>
          </p:cNvSpPr>
          <p:nvPr>
            <p:ph type="title"/>
          </p:nvPr>
        </p:nvSpPr>
        <p:spPr/>
        <p:txBody>
          <a:bodyPr/>
          <a:lstStyle/>
          <a:p>
            <a:r>
              <a:rPr lang="tr-TR" dirty="0"/>
              <a:t>Web siteleri</a:t>
            </a:r>
          </a:p>
        </p:txBody>
      </p:sp>
      <p:sp>
        <p:nvSpPr>
          <p:cNvPr id="3" name="İçerik Yer Tutucusu 2">
            <a:extLst>
              <a:ext uri="{FF2B5EF4-FFF2-40B4-BE49-F238E27FC236}">
                <a16:creationId xmlns:a16="http://schemas.microsoft.com/office/drawing/2014/main" id="{2054C6FB-71D5-24C4-B61A-43F18D5F2B8F}"/>
              </a:ext>
            </a:extLst>
          </p:cNvPr>
          <p:cNvSpPr>
            <a:spLocks noGrp="1"/>
          </p:cNvSpPr>
          <p:nvPr>
            <p:ph idx="1"/>
          </p:nvPr>
        </p:nvSpPr>
        <p:spPr/>
        <p:txBody>
          <a:bodyPr/>
          <a:lstStyle/>
          <a:p>
            <a:r>
              <a:rPr lang="tr-TR" b="1" dirty="0"/>
              <a:t>Web siteleri de tıpkı bir uzaktan masaüstü bağlantısı gibidir.</a:t>
            </a:r>
            <a:r>
              <a:rPr lang="tr-TR" dirty="0"/>
              <a:t> Nasıl ki bir bilgisayarına uzaktan bağlandığında, uzak bilgisayarın ekranını görürsün ve ona komutlar gönderirsin, web tarayıcısı da sana web sunucusunun "ekranını" gösterir. Sunucu, verileri (HTML, CSS, JavaScript) gönderir, sen de o verilerle etkileşime geçersin.</a:t>
            </a:r>
          </a:p>
          <a:p>
            <a:r>
              <a:rPr lang="tr-TR" dirty="0"/>
              <a:t>Özetle:</a:t>
            </a:r>
          </a:p>
          <a:p>
            <a:pPr>
              <a:buFont typeface="Arial" panose="020B0604020202020204" pitchFamily="34" charset="0"/>
              <a:buChar char="•"/>
            </a:pPr>
            <a:r>
              <a:rPr lang="tr-TR" b="1" dirty="0"/>
              <a:t>Uzak masaüstü (Remote Desktop):</a:t>
            </a:r>
            <a:r>
              <a:rPr lang="tr-TR" dirty="0"/>
              <a:t> Uzak bir bilgisayarın ekranını görürsün, ama o bilgisayar çalışıyor. Sen sadece görüntüyü alıyorsun.</a:t>
            </a:r>
          </a:p>
          <a:p>
            <a:pPr>
              <a:buFont typeface="Arial" panose="020B0604020202020204" pitchFamily="34" charset="0"/>
              <a:buChar char="•"/>
            </a:pPr>
            <a:r>
              <a:rPr lang="tr-TR" b="1" dirty="0"/>
              <a:t>Web tarayıcısı:</a:t>
            </a:r>
            <a:r>
              <a:rPr lang="tr-TR" dirty="0"/>
              <a:t> Web sunucusunun "ekranını" görürsün. Sunucu sana verileri gönderir, ve sen o verilerle etkileşime girersin.</a:t>
            </a:r>
          </a:p>
          <a:p>
            <a:endParaRPr lang="tr-TR" dirty="0"/>
          </a:p>
        </p:txBody>
      </p:sp>
    </p:spTree>
    <p:extLst>
      <p:ext uri="{BB962C8B-B14F-4D97-AF65-F5344CB8AC3E}">
        <p14:creationId xmlns:p14="http://schemas.microsoft.com/office/powerpoint/2010/main" val="600668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E4CE07-97B6-E480-33F3-8AE015F16D69}"/>
              </a:ext>
            </a:extLst>
          </p:cNvPr>
          <p:cNvSpPr>
            <a:spLocks noGrp="1"/>
          </p:cNvSpPr>
          <p:nvPr>
            <p:ph type="title"/>
          </p:nvPr>
        </p:nvSpPr>
        <p:spPr/>
        <p:txBody>
          <a:bodyPr/>
          <a:lstStyle/>
          <a:p>
            <a:r>
              <a:rPr lang="tr-TR" dirty="0"/>
              <a:t>Web nedir Url Yapısı</a:t>
            </a:r>
          </a:p>
        </p:txBody>
      </p:sp>
      <p:pic>
        <p:nvPicPr>
          <p:cNvPr id="5" name="İçerik Yer Tutucusu 4">
            <a:extLst>
              <a:ext uri="{FF2B5EF4-FFF2-40B4-BE49-F238E27FC236}">
                <a16:creationId xmlns:a16="http://schemas.microsoft.com/office/drawing/2014/main" id="{1826F65D-C167-5CE5-71D9-9F3FA069D00E}"/>
              </a:ext>
            </a:extLst>
          </p:cNvPr>
          <p:cNvPicPr>
            <a:picLocks noGrp="1" noChangeAspect="1"/>
          </p:cNvPicPr>
          <p:nvPr>
            <p:ph idx="1"/>
          </p:nvPr>
        </p:nvPicPr>
        <p:blipFill>
          <a:blip r:embed="rId2"/>
          <a:stretch>
            <a:fillRect/>
          </a:stretch>
        </p:blipFill>
        <p:spPr>
          <a:xfrm>
            <a:off x="0" y="1444336"/>
            <a:ext cx="12192000" cy="5507182"/>
          </a:xfrm>
        </p:spPr>
      </p:pic>
    </p:spTree>
    <p:extLst>
      <p:ext uri="{BB962C8B-B14F-4D97-AF65-F5344CB8AC3E}">
        <p14:creationId xmlns:p14="http://schemas.microsoft.com/office/powerpoint/2010/main" val="3734429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E935-F80A-4E9A-7704-F891C8BFA29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EDEDF5D-8EF5-F226-28A0-5B0DDFB08ED6}"/>
              </a:ext>
            </a:extLst>
          </p:cNvPr>
          <p:cNvSpPr>
            <a:spLocks noGrp="1"/>
          </p:cNvSpPr>
          <p:nvPr>
            <p:ph type="title"/>
          </p:nvPr>
        </p:nvSpPr>
        <p:spPr/>
        <p:txBody>
          <a:bodyPr/>
          <a:lstStyle/>
          <a:p>
            <a:r>
              <a:rPr lang="tr-TR" dirty="0"/>
              <a:t>Web nedir Url Yapısı</a:t>
            </a:r>
          </a:p>
        </p:txBody>
      </p:sp>
      <p:pic>
        <p:nvPicPr>
          <p:cNvPr id="4" name="Resim 3">
            <a:extLst>
              <a:ext uri="{FF2B5EF4-FFF2-40B4-BE49-F238E27FC236}">
                <a16:creationId xmlns:a16="http://schemas.microsoft.com/office/drawing/2014/main" id="{903634D1-2EFB-894B-A847-4A321D0F0749}"/>
              </a:ext>
            </a:extLst>
          </p:cNvPr>
          <p:cNvPicPr>
            <a:picLocks noChangeAspect="1"/>
          </p:cNvPicPr>
          <p:nvPr/>
        </p:nvPicPr>
        <p:blipFill>
          <a:blip r:embed="rId2"/>
          <a:stretch>
            <a:fillRect/>
          </a:stretch>
        </p:blipFill>
        <p:spPr>
          <a:xfrm>
            <a:off x="0" y="1932709"/>
            <a:ext cx="12192000" cy="5228134"/>
          </a:xfrm>
          <a:prstGeom prst="rect">
            <a:avLst/>
          </a:prstGeom>
        </p:spPr>
      </p:pic>
    </p:spTree>
    <p:extLst>
      <p:ext uri="{BB962C8B-B14F-4D97-AF65-F5344CB8AC3E}">
        <p14:creationId xmlns:p14="http://schemas.microsoft.com/office/powerpoint/2010/main" val="173302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84850557-5662-A574-3842-C67F0DE4DD35}"/>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dirty="0">
                <a:solidFill>
                  <a:schemeClr val="tx2"/>
                </a:solidFill>
                <a:latin typeface="+mj-lt"/>
                <a:ea typeface="+mj-ea"/>
                <a:cs typeface="+mj-cs"/>
              </a:rPr>
              <a:t>Python3 </a:t>
            </a:r>
            <a:r>
              <a:rPr lang="en-US" sz="6000" b="0" i="0" kern="1200" dirty="0" err="1">
                <a:solidFill>
                  <a:schemeClr val="tx2"/>
                </a:solidFill>
                <a:latin typeface="+mj-lt"/>
                <a:ea typeface="+mj-ea"/>
                <a:cs typeface="+mj-cs"/>
              </a:rPr>
              <a:t>İndirme</a:t>
            </a:r>
            <a:r>
              <a:rPr lang="en-US" sz="6000" b="0" i="0" kern="1200" dirty="0">
                <a:solidFill>
                  <a:schemeClr val="tx2"/>
                </a:solidFill>
                <a:latin typeface="+mj-lt"/>
                <a:ea typeface="+mj-ea"/>
                <a:cs typeface="+mj-cs"/>
              </a:rPr>
              <a:t> </a:t>
            </a:r>
            <a:r>
              <a:rPr lang="en-US" sz="6000" b="0" i="0" kern="1200" dirty="0" err="1">
                <a:solidFill>
                  <a:schemeClr val="tx2"/>
                </a:solidFill>
                <a:latin typeface="+mj-lt"/>
                <a:ea typeface="+mj-ea"/>
                <a:cs typeface="+mj-cs"/>
              </a:rPr>
              <a:t>Adım</a:t>
            </a:r>
            <a:r>
              <a:rPr lang="tr-TR" sz="6000" b="0" i="0" kern="1200" dirty="0">
                <a:solidFill>
                  <a:schemeClr val="tx2"/>
                </a:solidFill>
                <a:latin typeface="+mj-lt"/>
                <a:ea typeface="+mj-ea"/>
                <a:cs typeface="+mj-cs"/>
              </a:rPr>
              <a:t>-1</a:t>
            </a:r>
            <a:endParaRPr lang="en-US" sz="6000" b="0" i="0" kern="1200" dirty="0">
              <a:solidFill>
                <a:schemeClr val="tx2"/>
              </a:solidFill>
              <a:latin typeface="+mj-lt"/>
              <a:ea typeface="+mj-ea"/>
              <a:cs typeface="+mj-cs"/>
            </a:endParaRPr>
          </a:p>
        </p:txBody>
      </p:sp>
      <p:pic>
        <p:nvPicPr>
          <p:cNvPr id="5" name="Resim 4">
            <a:extLst>
              <a:ext uri="{FF2B5EF4-FFF2-40B4-BE49-F238E27FC236}">
                <a16:creationId xmlns:a16="http://schemas.microsoft.com/office/drawing/2014/main" id="{628D7237-46FC-936F-C0F8-2FCF612CDFF7}"/>
              </a:ext>
            </a:extLst>
          </p:cNvPr>
          <p:cNvPicPr>
            <a:picLocks noChangeAspect="1"/>
          </p:cNvPicPr>
          <p:nvPr/>
        </p:nvPicPr>
        <p:blipFill>
          <a:blip r:embed="rId7"/>
          <a:stretch>
            <a:fillRect/>
          </a:stretch>
        </p:blipFill>
        <p:spPr>
          <a:xfrm>
            <a:off x="884955" y="533861"/>
            <a:ext cx="5381368" cy="5562139"/>
          </a:xfrm>
          <a:prstGeom prst="rect">
            <a:avLst/>
          </a:prstGeom>
          <a:effectLst/>
        </p:spPr>
      </p:pic>
    </p:spTree>
    <p:extLst>
      <p:ext uri="{BB962C8B-B14F-4D97-AF65-F5344CB8AC3E}">
        <p14:creationId xmlns:p14="http://schemas.microsoft.com/office/powerpoint/2010/main" val="203126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B106E9-D3A0-69F4-51DA-639BB6B488D2}"/>
              </a:ext>
            </a:extLst>
          </p:cNvPr>
          <p:cNvSpPr>
            <a:spLocks noGrp="1"/>
          </p:cNvSpPr>
          <p:nvPr>
            <p:ph type="title"/>
          </p:nvPr>
        </p:nvSpPr>
        <p:spPr/>
        <p:txBody>
          <a:bodyPr/>
          <a:lstStyle/>
          <a:p>
            <a:endParaRPr lang="tr-TR"/>
          </a:p>
        </p:txBody>
      </p:sp>
      <p:pic>
        <p:nvPicPr>
          <p:cNvPr id="7" name="Resim 6">
            <a:extLst>
              <a:ext uri="{FF2B5EF4-FFF2-40B4-BE49-F238E27FC236}">
                <a16:creationId xmlns:a16="http://schemas.microsoft.com/office/drawing/2014/main" id="{8B226DD2-4896-EEA8-E39C-E88535D2F1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5846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4335C6-3498-0612-A690-63CAA5AFDD4B}"/>
              </a:ext>
            </a:extLst>
          </p:cNvPr>
          <p:cNvSpPr>
            <a:spLocks noGrp="1"/>
          </p:cNvSpPr>
          <p:nvPr>
            <p:ph type="title"/>
          </p:nvPr>
        </p:nvSpPr>
        <p:spPr/>
        <p:txBody>
          <a:bodyPr/>
          <a:lstStyle/>
          <a:p>
            <a:r>
              <a:rPr lang="tr-TR" dirty="0" err="1"/>
              <a:t>Header</a:t>
            </a:r>
            <a:r>
              <a:rPr lang="tr-TR" dirty="0"/>
              <a:t> ( Başlıklar ) nedir</a:t>
            </a:r>
          </a:p>
        </p:txBody>
      </p:sp>
      <p:sp>
        <p:nvSpPr>
          <p:cNvPr id="3" name="İçerik Yer Tutucusu 2">
            <a:extLst>
              <a:ext uri="{FF2B5EF4-FFF2-40B4-BE49-F238E27FC236}">
                <a16:creationId xmlns:a16="http://schemas.microsoft.com/office/drawing/2014/main" id="{AEE5C581-3D8C-2027-8177-86E1A2C960EA}"/>
              </a:ext>
            </a:extLst>
          </p:cNvPr>
          <p:cNvSpPr>
            <a:spLocks noGrp="1"/>
          </p:cNvSpPr>
          <p:nvPr>
            <p:ph idx="1"/>
          </p:nvPr>
        </p:nvSpPr>
        <p:spPr/>
        <p:txBody>
          <a:bodyPr>
            <a:normAutofit lnSpcReduction="10000"/>
          </a:bodyPr>
          <a:lstStyle/>
          <a:p>
            <a:r>
              <a:rPr lang="tr-TR" dirty="0"/>
              <a:t>Bir web sitesine girdiğinde, tarayıcın(</a:t>
            </a:r>
            <a:r>
              <a:rPr lang="tr-TR" dirty="0" err="1"/>
              <a:t>Chrome,firefoxy</a:t>
            </a:r>
            <a:r>
              <a:rPr lang="tr-TR" dirty="0"/>
              <a:t> </a:t>
            </a:r>
            <a:r>
              <a:rPr lang="tr-TR" dirty="0" err="1"/>
              <a:t>vb</a:t>
            </a:r>
            <a:r>
              <a:rPr lang="tr-TR" dirty="0"/>
              <a:t>) ve sunucu arasında </a:t>
            </a:r>
            <a:r>
              <a:rPr lang="tr-TR" b="1" dirty="0"/>
              <a:t>HTTP</a:t>
            </a:r>
            <a:r>
              <a:rPr lang="tr-TR" dirty="0"/>
              <a:t> adı verilen bir iletişim kurulur. Bu iletişim, </a:t>
            </a:r>
            <a:r>
              <a:rPr lang="tr-TR" b="1" dirty="0"/>
              <a:t>istek</a:t>
            </a:r>
            <a:r>
              <a:rPr lang="tr-TR" dirty="0"/>
              <a:t> ve </a:t>
            </a:r>
            <a:r>
              <a:rPr lang="tr-TR" b="1" dirty="0"/>
              <a:t>yanıt</a:t>
            </a:r>
            <a:r>
              <a:rPr lang="tr-TR" dirty="0"/>
              <a:t> üzerinden gerçekleşir. Her iki taraf arasında veri alışverişi yapılırken, bazı bilgileri taşıyan </a:t>
            </a:r>
            <a:r>
              <a:rPr lang="tr-TR" b="1" dirty="0" err="1"/>
              <a:t>header</a:t>
            </a:r>
            <a:r>
              <a:rPr lang="tr-TR" dirty="0"/>
              <a:t> (başlık) diye adlandırılan özel bir bölüm bulunur.</a:t>
            </a:r>
          </a:p>
          <a:p>
            <a:r>
              <a:rPr lang="tr-TR" dirty="0"/>
              <a:t>Başlıklar, iki tarafın nasıl iletişim kuracağını belirler. Örneğin, tarayıcı </a:t>
            </a:r>
            <a:r>
              <a:rPr lang="tr-TR" b="1" dirty="0"/>
              <a:t>hangi tarayıcıyı kullandığını</a:t>
            </a:r>
            <a:r>
              <a:rPr lang="tr-TR" dirty="0"/>
              <a:t>, </a:t>
            </a:r>
            <a:r>
              <a:rPr lang="tr-TR" b="1" dirty="0"/>
              <a:t>sunucunun hangi türde içerik göndermesi gerektiğini</a:t>
            </a:r>
            <a:r>
              <a:rPr lang="tr-TR" dirty="0"/>
              <a:t> ve </a:t>
            </a:r>
            <a:r>
              <a:rPr lang="tr-TR" b="1" dirty="0"/>
              <a:t>bağlantının nasıl yönetileceğini</a:t>
            </a:r>
            <a:r>
              <a:rPr lang="tr-TR" dirty="0"/>
              <a:t> başlıklarda belirtir. Sunucu ise, yanıt verirken </a:t>
            </a:r>
            <a:r>
              <a:rPr lang="tr-TR" b="1" dirty="0"/>
              <a:t>hangi içeriği göndereceğini</a:t>
            </a:r>
            <a:r>
              <a:rPr lang="tr-TR" dirty="0"/>
              <a:t>, </a:t>
            </a:r>
            <a:r>
              <a:rPr lang="tr-TR" b="1" dirty="0"/>
              <a:t>bu içeriğin uzunluğunu</a:t>
            </a:r>
            <a:r>
              <a:rPr lang="tr-TR" dirty="0"/>
              <a:t> ve </a:t>
            </a:r>
            <a:r>
              <a:rPr lang="tr-TR" b="1" dirty="0"/>
              <a:t>bağlantı durumunu</a:t>
            </a:r>
            <a:r>
              <a:rPr lang="tr-TR" dirty="0"/>
              <a:t> başlıklar aracılığıyla belirler.</a:t>
            </a:r>
          </a:p>
          <a:p>
            <a:r>
              <a:rPr lang="tr-TR" dirty="0"/>
              <a:t>Bu başlıklar sayesinde, web sayfasının içeriği doğru şekilde iletilir ve her şey düzgün bir şekilde çalışır. Kısacası, başlıklar web üzerindeki tüm iletişimin </a:t>
            </a:r>
            <a:r>
              <a:rPr lang="tr-TR" b="1" dirty="0"/>
              <a:t>kurallarını ve detaylarını</a:t>
            </a:r>
            <a:r>
              <a:rPr lang="tr-TR" dirty="0"/>
              <a:t> yönetir.</a:t>
            </a:r>
          </a:p>
          <a:p>
            <a:endParaRPr lang="tr-TR" dirty="0"/>
          </a:p>
        </p:txBody>
      </p:sp>
    </p:spTree>
    <p:extLst>
      <p:ext uri="{BB962C8B-B14F-4D97-AF65-F5344CB8AC3E}">
        <p14:creationId xmlns:p14="http://schemas.microsoft.com/office/powerpoint/2010/main" val="594335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0C8E03-03A4-27FA-5A61-6C537ECAF703}"/>
              </a:ext>
            </a:extLst>
          </p:cNvPr>
          <p:cNvSpPr>
            <a:spLocks noGrp="1"/>
          </p:cNvSpPr>
          <p:nvPr>
            <p:ph type="title"/>
          </p:nvPr>
        </p:nvSpPr>
        <p:spPr/>
        <p:txBody>
          <a:bodyPr/>
          <a:lstStyle/>
          <a:p>
            <a:r>
              <a:rPr lang="tr-TR" dirty="0"/>
              <a:t>Web nasıl Çalışır İstek ve cevap</a:t>
            </a:r>
          </a:p>
        </p:txBody>
      </p:sp>
      <p:pic>
        <p:nvPicPr>
          <p:cNvPr id="11" name="İçerik Yer Tutucusu 10" descr="metin, bilgisayar, ekran görüntüsü, tasarım içeren bir resim&#10;&#10;Yapay zeka tarafından oluşturulan içerik yanlış olabilir.">
            <a:extLst>
              <a:ext uri="{FF2B5EF4-FFF2-40B4-BE49-F238E27FC236}">
                <a16:creationId xmlns:a16="http://schemas.microsoft.com/office/drawing/2014/main" id="{683D211D-A665-BDDB-BDEB-11A4B6A186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3240"/>
            <a:ext cx="11980717" cy="4504759"/>
          </a:xfrm>
        </p:spPr>
      </p:pic>
    </p:spTree>
    <p:extLst>
      <p:ext uri="{BB962C8B-B14F-4D97-AF65-F5344CB8AC3E}">
        <p14:creationId xmlns:p14="http://schemas.microsoft.com/office/powerpoint/2010/main" val="1074008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F75BEF-501B-BE4D-37B4-0811B5894630}"/>
              </a:ext>
            </a:extLst>
          </p:cNvPr>
          <p:cNvSpPr>
            <a:spLocks noGrp="1"/>
          </p:cNvSpPr>
          <p:nvPr>
            <p:ph type="title"/>
          </p:nvPr>
        </p:nvSpPr>
        <p:spPr/>
        <p:txBody>
          <a:bodyPr/>
          <a:lstStyle/>
          <a:p>
            <a:r>
              <a:rPr lang="tr-TR" dirty="0"/>
              <a:t> Tarayıcı Tarafı( İstemci  ): </a:t>
            </a:r>
            <a:br>
              <a:rPr lang="tr-TR" dirty="0"/>
            </a:br>
            <a:r>
              <a:rPr lang="tr-TR" dirty="0" err="1"/>
              <a:t>Request</a:t>
            </a:r>
            <a:r>
              <a:rPr lang="tr-TR" dirty="0"/>
              <a:t> ( İstek )</a:t>
            </a:r>
          </a:p>
        </p:txBody>
      </p:sp>
      <p:pic>
        <p:nvPicPr>
          <p:cNvPr id="9" name="Resim 8">
            <a:extLst>
              <a:ext uri="{FF2B5EF4-FFF2-40B4-BE49-F238E27FC236}">
                <a16:creationId xmlns:a16="http://schemas.microsoft.com/office/drawing/2014/main" id="{A67E72F9-9D58-1602-C38C-E178C346EF98}"/>
              </a:ext>
            </a:extLst>
          </p:cNvPr>
          <p:cNvPicPr>
            <a:picLocks noChangeAspect="1"/>
          </p:cNvPicPr>
          <p:nvPr/>
        </p:nvPicPr>
        <p:blipFill>
          <a:blip r:embed="rId2"/>
          <a:stretch>
            <a:fillRect/>
          </a:stretch>
        </p:blipFill>
        <p:spPr>
          <a:xfrm>
            <a:off x="-138912" y="1853248"/>
            <a:ext cx="12462530" cy="5004752"/>
          </a:xfrm>
          <a:prstGeom prst="rect">
            <a:avLst/>
          </a:prstGeom>
        </p:spPr>
      </p:pic>
    </p:spTree>
    <p:extLst>
      <p:ext uri="{BB962C8B-B14F-4D97-AF65-F5344CB8AC3E}">
        <p14:creationId xmlns:p14="http://schemas.microsoft.com/office/powerpoint/2010/main" val="2496426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8F3A93-7B60-7593-8B13-D7BA49E18B9B}"/>
              </a:ext>
            </a:extLst>
          </p:cNvPr>
          <p:cNvSpPr>
            <a:spLocks noGrp="1"/>
          </p:cNvSpPr>
          <p:nvPr>
            <p:ph type="title"/>
          </p:nvPr>
        </p:nvSpPr>
        <p:spPr/>
        <p:txBody>
          <a:bodyPr/>
          <a:lstStyle/>
          <a:p>
            <a:r>
              <a:rPr lang="tr-TR" dirty="0"/>
              <a:t> Sunucu Tarafı:  </a:t>
            </a:r>
            <a:r>
              <a:rPr lang="tr-TR" dirty="0" err="1"/>
              <a:t>Response</a:t>
            </a:r>
            <a:r>
              <a:rPr lang="tr-TR" dirty="0"/>
              <a:t> ( Yanıt )</a:t>
            </a:r>
          </a:p>
        </p:txBody>
      </p:sp>
      <p:pic>
        <p:nvPicPr>
          <p:cNvPr id="9" name="İçerik Yer Tutucusu 8">
            <a:extLst>
              <a:ext uri="{FF2B5EF4-FFF2-40B4-BE49-F238E27FC236}">
                <a16:creationId xmlns:a16="http://schemas.microsoft.com/office/drawing/2014/main" id="{BA76B10E-1EC9-AC25-F518-514209961DB0}"/>
              </a:ext>
            </a:extLst>
          </p:cNvPr>
          <p:cNvPicPr>
            <a:picLocks noGrp="1" noChangeAspect="1"/>
          </p:cNvPicPr>
          <p:nvPr>
            <p:ph idx="1"/>
          </p:nvPr>
        </p:nvPicPr>
        <p:blipFill>
          <a:blip r:embed="rId2"/>
          <a:stretch>
            <a:fillRect/>
          </a:stretch>
        </p:blipFill>
        <p:spPr>
          <a:xfrm>
            <a:off x="10391" y="1153391"/>
            <a:ext cx="12192000" cy="5787736"/>
          </a:xfrm>
        </p:spPr>
      </p:pic>
      <mc:AlternateContent xmlns:mc="http://schemas.openxmlformats.org/markup-compatibility/2006">
        <mc:Choice xmlns:p14="http://schemas.microsoft.com/office/powerpoint/2010/main" Requires="p14">
          <p:contentPart p14:bwMode="auto" r:id="rId3">
            <p14:nvContentPartPr>
              <p14:cNvPr id="3" name="Mürekkep 2">
                <a:extLst>
                  <a:ext uri="{FF2B5EF4-FFF2-40B4-BE49-F238E27FC236}">
                    <a16:creationId xmlns:a16="http://schemas.microsoft.com/office/drawing/2014/main" id="{FA957385-C6AE-DCE9-F480-6DB861DC7C7F}"/>
                  </a:ext>
                </a:extLst>
              </p14:cNvPr>
              <p14:cNvContentPartPr/>
              <p14:nvPr/>
            </p14:nvContentPartPr>
            <p14:xfrm>
              <a:off x="698013" y="3726093"/>
              <a:ext cx="360" cy="360"/>
            </p14:xfrm>
          </p:contentPart>
        </mc:Choice>
        <mc:Fallback>
          <p:pic>
            <p:nvPicPr>
              <p:cNvPr id="3" name="Mürekkep 2">
                <a:extLst>
                  <a:ext uri="{FF2B5EF4-FFF2-40B4-BE49-F238E27FC236}">
                    <a16:creationId xmlns:a16="http://schemas.microsoft.com/office/drawing/2014/main" id="{FA957385-C6AE-DCE9-F480-6DB861DC7C7F}"/>
                  </a:ext>
                </a:extLst>
              </p:cNvPr>
              <p:cNvPicPr/>
              <p:nvPr/>
            </p:nvPicPr>
            <p:blipFill>
              <a:blip r:embed="rId4"/>
              <a:stretch>
                <a:fillRect/>
              </a:stretch>
            </p:blipFill>
            <p:spPr>
              <a:xfrm>
                <a:off x="691893" y="3719973"/>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Mürekkep 3">
                <a:extLst>
                  <a:ext uri="{FF2B5EF4-FFF2-40B4-BE49-F238E27FC236}">
                    <a16:creationId xmlns:a16="http://schemas.microsoft.com/office/drawing/2014/main" id="{70EB5771-0C43-E336-8171-28E105DB9DC1}"/>
                  </a:ext>
                </a:extLst>
              </p14:cNvPr>
              <p14:cNvContentPartPr/>
              <p14:nvPr/>
            </p14:nvContentPartPr>
            <p14:xfrm>
              <a:off x="3421413" y="3224973"/>
              <a:ext cx="360" cy="360"/>
            </p14:xfrm>
          </p:contentPart>
        </mc:Choice>
        <mc:Fallback>
          <p:pic>
            <p:nvPicPr>
              <p:cNvPr id="4" name="Mürekkep 3">
                <a:extLst>
                  <a:ext uri="{FF2B5EF4-FFF2-40B4-BE49-F238E27FC236}">
                    <a16:creationId xmlns:a16="http://schemas.microsoft.com/office/drawing/2014/main" id="{70EB5771-0C43-E336-8171-28E105DB9DC1}"/>
                  </a:ext>
                </a:extLst>
              </p:cNvPr>
              <p:cNvPicPr/>
              <p:nvPr/>
            </p:nvPicPr>
            <p:blipFill>
              <a:blip r:embed="rId4"/>
              <a:stretch>
                <a:fillRect/>
              </a:stretch>
            </p:blipFill>
            <p:spPr>
              <a:xfrm>
                <a:off x="3415293" y="3218853"/>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Mürekkep 4">
                <a:extLst>
                  <a:ext uri="{FF2B5EF4-FFF2-40B4-BE49-F238E27FC236}">
                    <a16:creationId xmlns:a16="http://schemas.microsoft.com/office/drawing/2014/main" id="{C7407BA2-2D1D-6DCE-4E78-8700146C879A}"/>
                  </a:ext>
                </a:extLst>
              </p14:cNvPr>
              <p14:cNvContentPartPr/>
              <p14:nvPr/>
            </p14:nvContentPartPr>
            <p14:xfrm>
              <a:off x="226053" y="2791533"/>
              <a:ext cx="56880" cy="10440"/>
            </p14:xfrm>
          </p:contentPart>
        </mc:Choice>
        <mc:Fallback>
          <p:pic>
            <p:nvPicPr>
              <p:cNvPr id="5" name="Mürekkep 4">
                <a:extLst>
                  <a:ext uri="{FF2B5EF4-FFF2-40B4-BE49-F238E27FC236}">
                    <a16:creationId xmlns:a16="http://schemas.microsoft.com/office/drawing/2014/main" id="{C7407BA2-2D1D-6DCE-4E78-8700146C879A}"/>
                  </a:ext>
                </a:extLst>
              </p:cNvPr>
              <p:cNvPicPr/>
              <p:nvPr/>
            </p:nvPicPr>
            <p:blipFill>
              <a:blip r:embed="rId7"/>
              <a:stretch>
                <a:fillRect/>
              </a:stretch>
            </p:blipFill>
            <p:spPr>
              <a:xfrm>
                <a:off x="219933" y="2785413"/>
                <a:ext cx="69120" cy="22680"/>
              </a:xfrm>
              <a:prstGeom prst="rect">
                <a:avLst/>
              </a:prstGeom>
            </p:spPr>
          </p:pic>
        </mc:Fallback>
      </mc:AlternateContent>
    </p:spTree>
    <p:extLst>
      <p:ext uri="{BB962C8B-B14F-4D97-AF65-F5344CB8AC3E}">
        <p14:creationId xmlns:p14="http://schemas.microsoft.com/office/powerpoint/2010/main" val="1308839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E0A009-D5F5-262B-2FCE-E377676D5B66}"/>
              </a:ext>
            </a:extLst>
          </p:cNvPr>
          <p:cNvSpPr>
            <a:spLocks noGrp="1"/>
          </p:cNvSpPr>
          <p:nvPr>
            <p:ph type="title"/>
          </p:nvPr>
        </p:nvSpPr>
        <p:spPr/>
        <p:txBody>
          <a:bodyPr/>
          <a:lstStyle/>
          <a:p>
            <a:r>
              <a:rPr lang="tr-TR" dirty="0"/>
              <a:t>Soru Web Hangi Protokole Çalışır?</a:t>
            </a:r>
          </a:p>
        </p:txBody>
      </p:sp>
    </p:spTree>
    <p:extLst>
      <p:ext uri="{BB962C8B-B14F-4D97-AF65-F5344CB8AC3E}">
        <p14:creationId xmlns:p14="http://schemas.microsoft.com/office/powerpoint/2010/main" val="338078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C1BF95-4F9E-CEFF-2886-C3AF9459C9DB}"/>
              </a:ext>
            </a:extLst>
          </p:cNvPr>
          <p:cNvSpPr>
            <a:spLocks noGrp="1"/>
          </p:cNvSpPr>
          <p:nvPr>
            <p:ph type="title"/>
          </p:nvPr>
        </p:nvSpPr>
        <p:spPr/>
        <p:txBody>
          <a:bodyPr/>
          <a:lstStyle/>
          <a:p>
            <a:r>
              <a:rPr lang="tr-TR" dirty="0"/>
              <a:t>Web sunucusu nedir?</a:t>
            </a:r>
          </a:p>
        </p:txBody>
      </p:sp>
      <p:sp>
        <p:nvSpPr>
          <p:cNvPr id="3" name="İçerik Yer Tutucusu 2">
            <a:extLst>
              <a:ext uri="{FF2B5EF4-FFF2-40B4-BE49-F238E27FC236}">
                <a16:creationId xmlns:a16="http://schemas.microsoft.com/office/drawing/2014/main" id="{FC5C4A90-496F-E2E8-00D7-445D4321B16B}"/>
              </a:ext>
            </a:extLst>
          </p:cNvPr>
          <p:cNvSpPr>
            <a:spLocks noGrp="1"/>
          </p:cNvSpPr>
          <p:nvPr>
            <p:ph idx="1"/>
          </p:nvPr>
        </p:nvSpPr>
        <p:spPr/>
        <p:txBody>
          <a:bodyPr>
            <a:normAutofit/>
          </a:bodyPr>
          <a:lstStyle/>
          <a:p>
            <a:r>
              <a:rPr lang="tr-TR" dirty="0"/>
              <a:t>Web sunucusu, tarayıcıdan gelen HTTP isteklerini alıp, uygun web sayfasını döndüren bir yazılım veya donanımdır. Statik (HTML, CSS) ve dinamik (PHP, Python) içerik sunabilir. Popüler web sunucuları arasında </a:t>
            </a:r>
            <a:r>
              <a:rPr lang="tr-TR" b="1" dirty="0"/>
              <a:t>Apache, </a:t>
            </a:r>
            <a:r>
              <a:rPr lang="tr-TR" b="1" dirty="0" err="1"/>
              <a:t>Nginx</a:t>
            </a:r>
            <a:r>
              <a:rPr lang="tr-TR" b="1" dirty="0"/>
              <a:t>, IIS ve </a:t>
            </a:r>
            <a:r>
              <a:rPr lang="tr-TR" b="1" dirty="0" err="1"/>
              <a:t>LiteSpeed</a:t>
            </a:r>
            <a:r>
              <a:rPr lang="tr-TR" dirty="0"/>
              <a:t> bulunur.</a:t>
            </a:r>
          </a:p>
        </p:txBody>
      </p:sp>
    </p:spTree>
    <p:extLst>
      <p:ext uri="{BB962C8B-B14F-4D97-AF65-F5344CB8AC3E}">
        <p14:creationId xmlns:p14="http://schemas.microsoft.com/office/powerpoint/2010/main" val="1793620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52FF33-7936-70D1-9BFF-9AC23D1A64A5}"/>
              </a:ext>
            </a:extLst>
          </p:cNvPr>
          <p:cNvSpPr>
            <a:spLocks noGrp="1"/>
          </p:cNvSpPr>
          <p:nvPr>
            <p:ph type="title"/>
          </p:nvPr>
        </p:nvSpPr>
        <p:spPr/>
        <p:txBody>
          <a:bodyPr/>
          <a:lstStyle/>
          <a:p>
            <a:r>
              <a:rPr lang="tr-TR" dirty="0" err="1"/>
              <a:t>Htpp</a:t>
            </a:r>
            <a:r>
              <a:rPr lang="tr-TR" dirty="0"/>
              <a:t> protokolüne inelim</a:t>
            </a:r>
          </a:p>
        </p:txBody>
      </p:sp>
      <p:sp>
        <p:nvSpPr>
          <p:cNvPr id="3" name="İçerik Yer Tutucusu 2">
            <a:extLst>
              <a:ext uri="{FF2B5EF4-FFF2-40B4-BE49-F238E27FC236}">
                <a16:creationId xmlns:a16="http://schemas.microsoft.com/office/drawing/2014/main" id="{9C9B39E5-E22E-79DF-EC36-3E76B55719D2}"/>
              </a:ext>
            </a:extLst>
          </p:cNvPr>
          <p:cNvSpPr>
            <a:spLocks noGrp="1"/>
          </p:cNvSpPr>
          <p:nvPr>
            <p:ph idx="1"/>
          </p:nvPr>
        </p:nvSpPr>
        <p:spPr/>
        <p:txBody>
          <a:bodyPr/>
          <a:lstStyle/>
          <a:p>
            <a:r>
              <a:rPr lang="tr-TR" dirty="0"/>
              <a:t>Kendi web </a:t>
            </a:r>
            <a:r>
              <a:rPr lang="tr-TR" dirty="0" err="1"/>
              <a:t>servirimizi</a:t>
            </a:r>
            <a:r>
              <a:rPr lang="tr-TR" dirty="0"/>
              <a:t> kuracağız Portlara Değineceğiz</a:t>
            </a:r>
          </a:p>
          <a:p>
            <a:r>
              <a:rPr lang="tr-TR" dirty="0"/>
              <a:t>Python http server hakkında  </a:t>
            </a:r>
            <a:r>
              <a:rPr lang="tr-TR" dirty="0" err="1"/>
              <a:t>konuşucağız</a:t>
            </a:r>
            <a:endParaRPr lang="tr-TR" dirty="0"/>
          </a:p>
          <a:p>
            <a:r>
              <a:rPr lang="tr-TR" dirty="0" err="1"/>
              <a:t>Curl</a:t>
            </a:r>
            <a:r>
              <a:rPr lang="tr-TR" dirty="0"/>
              <a:t> </a:t>
            </a:r>
            <a:r>
              <a:rPr lang="tr-TR" dirty="0" err="1"/>
              <a:t>kulanarak</a:t>
            </a:r>
            <a:r>
              <a:rPr lang="tr-TR" dirty="0"/>
              <a:t> </a:t>
            </a:r>
            <a:r>
              <a:rPr lang="tr-TR" dirty="0" err="1"/>
              <a:t>get</a:t>
            </a:r>
            <a:r>
              <a:rPr lang="tr-TR" dirty="0"/>
              <a:t> isteği  yapıp dosya </a:t>
            </a:r>
            <a:r>
              <a:rPr lang="tr-TR" dirty="0" err="1"/>
              <a:t>indiriceğiz</a:t>
            </a:r>
            <a:endParaRPr lang="tr-TR" dirty="0"/>
          </a:p>
          <a:p>
            <a:r>
              <a:rPr lang="tr-TR" dirty="0"/>
              <a:t>telnet </a:t>
            </a:r>
            <a:r>
              <a:rPr lang="tr-TR" dirty="0" err="1"/>
              <a:t>kulanarak</a:t>
            </a:r>
            <a:r>
              <a:rPr lang="tr-TR" dirty="0"/>
              <a:t> </a:t>
            </a:r>
            <a:r>
              <a:rPr lang="tr-TR" dirty="0" err="1"/>
              <a:t>get</a:t>
            </a:r>
            <a:r>
              <a:rPr lang="tr-TR" dirty="0"/>
              <a:t> isteği </a:t>
            </a:r>
            <a:r>
              <a:rPr lang="tr-TR" dirty="0" err="1"/>
              <a:t>yapıcağız</a:t>
            </a:r>
            <a:endParaRPr lang="tr-TR" dirty="0"/>
          </a:p>
        </p:txBody>
      </p:sp>
    </p:spTree>
    <p:extLst>
      <p:ext uri="{BB962C8B-B14F-4D97-AF65-F5344CB8AC3E}">
        <p14:creationId xmlns:p14="http://schemas.microsoft.com/office/powerpoint/2010/main" val="617804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BDC6B2-8DF2-DF0F-0105-143272CF1D3E}"/>
              </a:ext>
            </a:extLst>
          </p:cNvPr>
          <p:cNvSpPr>
            <a:spLocks noGrp="1"/>
          </p:cNvSpPr>
          <p:nvPr>
            <p:ph type="title"/>
          </p:nvPr>
        </p:nvSpPr>
        <p:spPr>
          <a:xfrm>
            <a:off x="1092920" y="2005447"/>
            <a:ext cx="9404723" cy="2358736"/>
          </a:xfrm>
        </p:spPr>
        <p:txBody>
          <a:bodyPr/>
          <a:lstStyle/>
          <a:p>
            <a:r>
              <a:rPr lang="tr-TR" dirty="0"/>
              <a:t>Bir web sunucusunda birden fazla web sitesi </a:t>
            </a:r>
            <a:r>
              <a:rPr lang="tr-TR" dirty="0" err="1"/>
              <a:t>olabillir</a:t>
            </a:r>
            <a:r>
              <a:rPr lang="tr-TR" dirty="0"/>
              <a:t> mi?</a:t>
            </a:r>
          </a:p>
        </p:txBody>
      </p:sp>
    </p:spTree>
    <p:extLst>
      <p:ext uri="{BB962C8B-B14F-4D97-AF65-F5344CB8AC3E}">
        <p14:creationId xmlns:p14="http://schemas.microsoft.com/office/powerpoint/2010/main" val="1584608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B47E25-BA76-C4B5-A75F-B6BA7FA5F868}"/>
              </a:ext>
            </a:extLst>
          </p:cNvPr>
          <p:cNvSpPr>
            <a:spLocks noGrp="1"/>
          </p:cNvSpPr>
          <p:nvPr>
            <p:ph type="title"/>
          </p:nvPr>
        </p:nvSpPr>
        <p:spPr/>
        <p:txBody>
          <a:bodyPr/>
          <a:lstStyle/>
          <a:p>
            <a:r>
              <a:rPr lang="tr-TR" dirty="0"/>
              <a:t>Portlar nedir </a:t>
            </a:r>
          </a:p>
        </p:txBody>
      </p:sp>
      <p:sp>
        <p:nvSpPr>
          <p:cNvPr id="3" name="İçerik Yer Tutucusu 2">
            <a:extLst>
              <a:ext uri="{FF2B5EF4-FFF2-40B4-BE49-F238E27FC236}">
                <a16:creationId xmlns:a16="http://schemas.microsoft.com/office/drawing/2014/main" id="{13280EEE-52B1-A6C4-83DD-AA9C466A8082}"/>
              </a:ext>
            </a:extLst>
          </p:cNvPr>
          <p:cNvSpPr>
            <a:spLocks noGrp="1"/>
          </p:cNvSpPr>
          <p:nvPr>
            <p:ph idx="1"/>
          </p:nvPr>
        </p:nvSpPr>
        <p:spPr/>
        <p:txBody>
          <a:bodyPr/>
          <a:lstStyle/>
          <a:p>
            <a:r>
              <a:rPr lang="tr-TR" dirty="0"/>
              <a:t> </a:t>
            </a:r>
          </a:p>
        </p:txBody>
      </p:sp>
      <p:sp>
        <p:nvSpPr>
          <p:cNvPr id="5" name="Rectangle 1">
            <a:extLst>
              <a:ext uri="{FF2B5EF4-FFF2-40B4-BE49-F238E27FC236}">
                <a16:creationId xmlns:a16="http://schemas.microsoft.com/office/drawing/2014/main" id="{D6E5C6E1-74AB-94F0-52F8-A97AD5BD6AEE}"/>
              </a:ext>
            </a:extLst>
          </p:cNvPr>
          <p:cNvSpPr>
            <a:spLocks noChangeArrowheads="1"/>
          </p:cNvSpPr>
          <p:nvPr/>
        </p:nvSpPr>
        <p:spPr bwMode="auto">
          <a:xfrm>
            <a:off x="1271493" y="2517385"/>
            <a:ext cx="913423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tr-TR" dirty="0"/>
              <a:t>Portlar, bir web sunucusunun farklı hizmetleri veya web sitelerini ayırmasını sağlar.</a:t>
            </a:r>
          </a:p>
          <a:p>
            <a:r>
              <a:rPr lang="tr-TR" dirty="0"/>
              <a:t>Nasıl Çalışır?</a:t>
            </a:r>
          </a:p>
          <a:p>
            <a:r>
              <a:rPr lang="tr-TR" dirty="0"/>
              <a:t>80 (HTTP) ve 443 (HTTPS) → Web siteleri için en yaygın portlar.</a:t>
            </a:r>
          </a:p>
          <a:p>
            <a:r>
              <a:rPr lang="tr-TR" dirty="0"/>
              <a:t>8080, 8000, 8443 → Alternatif web servisleri için kullanılabilir.</a:t>
            </a:r>
          </a:p>
          <a:p>
            <a:r>
              <a:rPr lang="tr-TR" dirty="0"/>
              <a:t>Farklı portlar kullanarak aynı sunucuda birden fazla web sitesi barındırılabilir.</a:t>
            </a:r>
          </a:p>
          <a:p>
            <a:r>
              <a:rPr lang="tr-TR" dirty="0"/>
              <a:t>Örnekler:</a:t>
            </a:r>
          </a:p>
          <a:p>
            <a:r>
              <a:rPr lang="tr-TR" dirty="0"/>
              <a:t>Aynı IP, Farklı Portlar:</a:t>
            </a:r>
          </a:p>
          <a:p>
            <a:r>
              <a:rPr lang="tr-TR" dirty="0"/>
              <a:t>http://example.com:8080 → Site 1</a:t>
            </a:r>
          </a:p>
          <a:p>
            <a:r>
              <a:rPr lang="tr-TR" dirty="0"/>
              <a:t>http://example.com:9090 → Site 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532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27514A8E-2247-3D1D-0765-F86F41D6D568}"/>
              </a:ext>
            </a:extLst>
          </p:cNvPr>
          <p:cNvPicPr>
            <a:picLocks noChangeAspect="1"/>
          </p:cNvPicPr>
          <p:nvPr/>
        </p:nvPicPr>
        <p:blipFill>
          <a:blip r:embed="rId3"/>
          <a:srcRect l="400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8323CDB-884F-A102-92B6-C2DF1AD41B9C}"/>
              </a:ext>
            </a:extLst>
          </p:cNvPr>
          <p:cNvSpPr>
            <a:spLocks noGrp="1"/>
          </p:cNvSpPr>
          <p:nvPr>
            <p:ph type="title"/>
          </p:nvPr>
        </p:nvSpPr>
        <p:spPr>
          <a:xfrm>
            <a:off x="6374887" y="1641860"/>
            <a:ext cx="4204298" cy="1034728"/>
          </a:xfrm>
        </p:spPr>
        <p:txBody>
          <a:bodyPr>
            <a:normAutofit/>
          </a:bodyPr>
          <a:lstStyle/>
          <a:p>
            <a:r>
              <a:rPr lang="tr-TR" sz="2800"/>
              <a:t>Python3 İndirme Adım Adım</a:t>
            </a:r>
          </a:p>
        </p:txBody>
      </p:sp>
      <p:sp>
        <p:nvSpPr>
          <p:cNvPr id="3" name="İçerik Yer Tutucusu 2">
            <a:extLst>
              <a:ext uri="{FF2B5EF4-FFF2-40B4-BE49-F238E27FC236}">
                <a16:creationId xmlns:a16="http://schemas.microsoft.com/office/drawing/2014/main" id="{179B2C1B-0780-9E7E-EC63-41160C5D1332}"/>
              </a:ext>
            </a:extLst>
          </p:cNvPr>
          <p:cNvSpPr>
            <a:spLocks noGrp="1"/>
          </p:cNvSpPr>
          <p:nvPr>
            <p:ph idx="1"/>
          </p:nvPr>
        </p:nvSpPr>
        <p:spPr>
          <a:xfrm>
            <a:off x="6374886" y="2809812"/>
            <a:ext cx="4169380" cy="2384064"/>
          </a:xfrm>
        </p:spPr>
        <p:txBody>
          <a:bodyPr>
            <a:normAutofit/>
          </a:bodyPr>
          <a:lstStyle/>
          <a:p>
            <a:r>
              <a:rPr lang="tr-TR" sz="1800"/>
              <a:t>İkinci Adım</a:t>
            </a:r>
          </a:p>
          <a:p>
            <a:endParaRPr lang="tr-TR" sz="1800"/>
          </a:p>
        </p:txBody>
      </p:sp>
    </p:spTree>
    <p:extLst>
      <p:ext uri="{BB962C8B-B14F-4D97-AF65-F5344CB8AC3E}">
        <p14:creationId xmlns:p14="http://schemas.microsoft.com/office/powerpoint/2010/main" val="875593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C3AA0C-3F89-81A6-63E8-316D5B02FA36}"/>
              </a:ext>
            </a:extLst>
          </p:cNvPr>
          <p:cNvSpPr>
            <a:spLocks noGrp="1"/>
          </p:cNvSpPr>
          <p:nvPr>
            <p:ph type="title"/>
          </p:nvPr>
        </p:nvSpPr>
        <p:spPr/>
        <p:txBody>
          <a:bodyPr/>
          <a:lstStyle/>
          <a:p>
            <a:r>
              <a:rPr lang="tr-TR" dirty="0"/>
              <a:t>Hadi Kendi Web Sunucumuzu Kuralım</a:t>
            </a:r>
          </a:p>
        </p:txBody>
      </p:sp>
      <p:sp>
        <p:nvSpPr>
          <p:cNvPr id="3" name="İçerik Yer Tutucusu 2">
            <a:extLst>
              <a:ext uri="{FF2B5EF4-FFF2-40B4-BE49-F238E27FC236}">
                <a16:creationId xmlns:a16="http://schemas.microsoft.com/office/drawing/2014/main" id="{651CDCA8-EFFB-56B1-2799-0822C9D82500}"/>
              </a:ext>
            </a:extLst>
          </p:cNvPr>
          <p:cNvSpPr>
            <a:spLocks noGrp="1"/>
          </p:cNvSpPr>
          <p:nvPr>
            <p:ph idx="1"/>
          </p:nvPr>
        </p:nvSpPr>
        <p:spPr/>
        <p:txBody>
          <a:bodyPr/>
          <a:lstStyle/>
          <a:p>
            <a:pPr marL="0" indent="0">
              <a:buNone/>
            </a:pPr>
            <a:r>
              <a:rPr lang="tr-TR" dirty="0"/>
              <a:t>  </a:t>
            </a:r>
          </a:p>
        </p:txBody>
      </p:sp>
    </p:spTree>
    <p:extLst>
      <p:ext uri="{BB962C8B-B14F-4D97-AF65-F5344CB8AC3E}">
        <p14:creationId xmlns:p14="http://schemas.microsoft.com/office/powerpoint/2010/main" val="567668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2E76DE-B2D4-73D7-8849-F07D6A48A665}"/>
              </a:ext>
            </a:extLst>
          </p:cNvPr>
          <p:cNvSpPr>
            <a:spLocks noGrp="1"/>
          </p:cNvSpPr>
          <p:nvPr>
            <p:ph type="title"/>
          </p:nvPr>
        </p:nvSpPr>
        <p:spPr>
          <a:xfrm>
            <a:off x="646111" y="83128"/>
            <a:ext cx="9404723" cy="1340428"/>
          </a:xfrm>
        </p:spPr>
        <p:txBody>
          <a:bodyPr/>
          <a:lstStyle/>
          <a:p>
            <a:r>
              <a:rPr lang="tr-TR" dirty="0"/>
              <a:t>Web sunucusu kurabiliriz komut satırını </a:t>
            </a:r>
            <a:r>
              <a:rPr lang="tr-TR" dirty="0" err="1"/>
              <a:t>Öğrendinizi</a:t>
            </a:r>
            <a:r>
              <a:rPr lang="tr-TR" dirty="0"/>
              <a:t> </a:t>
            </a:r>
            <a:r>
              <a:rPr lang="tr-TR" dirty="0" err="1"/>
              <a:t>Varsayıcam</a:t>
            </a:r>
            <a:endParaRPr lang="tr-TR" dirty="0"/>
          </a:p>
        </p:txBody>
      </p:sp>
      <p:sp>
        <p:nvSpPr>
          <p:cNvPr id="3" name="İçerik Yer Tutucusu 2">
            <a:extLst>
              <a:ext uri="{FF2B5EF4-FFF2-40B4-BE49-F238E27FC236}">
                <a16:creationId xmlns:a16="http://schemas.microsoft.com/office/drawing/2014/main" id="{1049AB9A-CF54-8B0A-4AC7-789F9B06C2C4}"/>
              </a:ext>
            </a:extLst>
          </p:cNvPr>
          <p:cNvSpPr>
            <a:spLocks noGrp="1"/>
          </p:cNvSpPr>
          <p:nvPr>
            <p:ph idx="1"/>
          </p:nvPr>
        </p:nvSpPr>
        <p:spPr>
          <a:xfrm>
            <a:off x="1" y="1330036"/>
            <a:ext cx="11294918" cy="6040582"/>
          </a:xfrm>
        </p:spPr>
        <p:txBody>
          <a:bodyPr/>
          <a:lstStyle/>
          <a:p>
            <a:r>
              <a:rPr lang="tr-TR" dirty="0"/>
              <a:t> komut satırından dosya oluşturun  </a:t>
            </a:r>
          </a:p>
          <a:p>
            <a:r>
              <a:rPr lang="tr-TR" dirty="0"/>
              <a:t>Oluşturdunuz dosyanın içinde iki tane dosya oluşturun</a:t>
            </a:r>
          </a:p>
          <a:p>
            <a:r>
              <a:rPr lang="tr-TR" dirty="0"/>
              <a:t>Oluşturdunuz ilk dosyaya  gidin </a:t>
            </a:r>
            <a:r>
              <a:rPr lang="tr-TR" dirty="0" err="1"/>
              <a:t>echo</a:t>
            </a:r>
            <a:r>
              <a:rPr lang="tr-TR" dirty="0"/>
              <a:t> komutuyla html oluşturun Örnek : </a:t>
            </a:r>
            <a:r>
              <a:rPr lang="tr-TR" dirty="0" err="1"/>
              <a:t>echo</a:t>
            </a:r>
            <a:r>
              <a:rPr lang="tr-TR" dirty="0"/>
              <a:t> merhaba &gt; website.html</a:t>
            </a:r>
          </a:p>
          <a:p>
            <a:r>
              <a:rPr lang="tr-TR" dirty="0"/>
              <a:t>Şimdi bu dosyayı paylaşma ve web  sitesi yapma zamanı</a:t>
            </a:r>
          </a:p>
          <a:p>
            <a:r>
              <a:rPr lang="de-DE" dirty="0"/>
              <a:t>python3 -m </a:t>
            </a:r>
            <a:r>
              <a:rPr lang="de-DE" dirty="0" err="1"/>
              <a:t>http.server</a:t>
            </a:r>
            <a:r>
              <a:rPr lang="de-DE" dirty="0"/>
              <a:t> 80 --bind 0.0.0.0</a:t>
            </a:r>
            <a:r>
              <a:rPr lang="tr-TR" dirty="0"/>
              <a:t>  port kısmına </a:t>
            </a:r>
            <a:r>
              <a:rPr lang="tr-TR" dirty="0" err="1"/>
              <a:t>istedinizi</a:t>
            </a:r>
            <a:r>
              <a:rPr lang="tr-TR" dirty="0"/>
              <a:t> </a:t>
            </a:r>
            <a:r>
              <a:rPr lang="tr-TR" dirty="0" err="1"/>
              <a:t>yazabilirisiniz</a:t>
            </a:r>
            <a:r>
              <a:rPr lang="tr-TR" dirty="0"/>
              <a:t>  http tarafında varsayılan port 80 </a:t>
            </a:r>
            <a:r>
              <a:rPr lang="tr-TR" dirty="0" err="1"/>
              <a:t>dir</a:t>
            </a:r>
            <a:r>
              <a:rPr lang="tr-TR" dirty="0"/>
              <a:t> eğer varsayılan portla açmazsanız  url ye bunu yazmanız gerekir</a:t>
            </a:r>
          </a:p>
          <a:p>
            <a:r>
              <a:rPr lang="tr-TR" dirty="0"/>
              <a:t>Web sitesi sizin ip adresiniz </a:t>
            </a:r>
            <a:r>
              <a:rPr lang="tr-TR" dirty="0" err="1"/>
              <a:t>olucak</a:t>
            </a:r>
            <a:r>
              <a:rPr lang="tr-TR" dirty="0"/>
              <a:t>   ip adresinizi öğrenmek için komut satırına gidip </a:t>
            </a:r>
            <a:r>
              <a:rPr lang="tr-TR" dirty="0" err="1"/>
              <a:t>ipconfig</a:t>
            </a:r>
            <a:r>
              <a:rPr lang="tr-TR" dirty="0"/>
              <a:t> yazın</a:t>
            </a:r>
          </a:p>
          <a:p>
            <a:r>
              <a:rPr lang="tr-TR" dirty="0"/>
              <a:t> tarayıcınıza gidin</a:t>
            </a:r>
          </a:p>
          <a:p>
            <a:r>
              <a:rPr lang="tr-TR" dirty="0"/>
              <a:t>Arama kısmına    </a:t>
            </a:r>
            <a:r>
              <a:rPr lang="tr-TR" dirty="0">
                <a:hlinkClick r:id="rId2"/>
              </a:rPr>
              <a:t>http://ip</a:t>
            </a:r>
            <a:r>
              <a:rPr lang="tr-TR" dirty="0"/>
              <a:t> </a:t>
            </a:r>
            <a:r>
              <a:rPr lang="tr-TR" dirty="0" err="1"/>
              <a:t>adressiniz:web</a:t>
            </a:r>
            <a:r>
              <a:rPr lang="tr-TR" dirty="0"/>
              <a:t> site oluşturdunuz port/yazdırdınız metin belgesi  ve uzantısı </a:t>
            </a:r>
          </a:p>
          <a:p>
            <a:r>
              <a:rPr lang="tr-TR" dirty="0"/>
              <a:t>Örnek  http://10.0.0.1:80/website.html</a:t>
            </a:r>
          </a:p>
        </p:txBody>
      </p:sp>
    </p:spTree>
    <p:extLst>
      <p:ext uri="{BB962C8B-B14F-4D97-AF65-F5344CB8AC3E}">
        <p14:creationId xmlns:p14="http://schemas.microsoft.com/office/powerpoint/2010/main" val="4207853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64F6AF-0DAB-59D9-DE6C-98268F4710DF}"/>
              </a:ext>
            </a:extLst>
          </p:cNvPr>
          <p:cNvSpPr>
            <a:spLocks noGrp="1"/>
          </p:cNvSpPr>
          <p:nvPr>
            <p:ph type="title"/>
          </p:nvPr>
        </p:nvSpPr>
        <p:spPr/>
        <p:txBody>
          <a:bodyPr/>
          <a:lstStyle/>
          <a:p>
            <a:r>
              <a:rPr lang="tr-TR" dirty="0" err="1"/>
              <a:t>Burp</a:t>
            </a:r>
            <a:r>
              <a:rPr lang="tr-TR" dirty="0"/>
              <a:t> çalışma mantığı </a:t>
            </a:r>
          </a:p>
        </p:txBody>
      </p:sp>
      <p:pic>
        <p:nvPicPr>
          <p:cNvPr id="1028" name="Picture 4" descr="Burp Suite for Pentester – Configuring Proxy - Hacking Articles">
            <a:extLst>
              <a:ext uri="{FF2B5EF4-FFF2-40B4-BE49-F238E27FC236}">
                <a16:creationId xmlns:a16="http://schemas.microsoft.com/office/drawing/2014/main" id="{AA368DAC-3590-2A8D-D44D-424C96DE89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0827" y="3737928"/>
            <a:ext cx="8715375" cy="253365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EB05552C-5072-9C37-6FB6-B4274F0B5F39}"/>
              </a:ext>
            </a:extLst>
          </p:cNvPr>
          <p:cNvSpPr txBox="1"/>
          <p:nvPr/>
        </p:nvSpPr>
        <p:spPr>
          <a:xfrm>
            <a:off x="730827" y="1706603"/>
            <a:ext cx="6255327" cy="2031325"/>
          </a:xfrm>
          <a:prstGeom prst="rect">
            <a:avLst/>
          </a:prstGeom>
          <a:noFill/>
        </p:spPr>
        <p:txBody>
          <a:bodyPr wrap="square" rtlCol="0">
            <a:spAutoFit/>
          </a:bodyPr>
          <a:lstStyle/>
          <a:p>
            <a:r>
              <a:rPr lang="tr-TR"/>
              <a:t>Web sitesine girdiğinde tarayıcı, bir </a:t>
            </a:r>
            <a:r>
              <a:rPr lang="tr-TR" b="1"/>
              <a:t>GET isteği</a:t>
            </a:r>
            <a:r>
              <a:rPr lang="tr-TR"/>
              <a:t> gönderir ve bu isteğin içinde </a:t>
            </a:r>
            <a:r>
              <a:rPr lang="tr-TR" b="1"/>
              <a:t>header</a:t>
            </a:r>
            <a:r>
              <a:rPr lang="tr-TR"/>
              <a:t> bilgileri bulunur. Burp Suite, kendi </a:t>
            </a:r>
            <a:r>
              <a:rPr lang="tr-TR" b="1"/>
              <a:t>proxy</a:t>
            </a:r>
            <a:r>
              <a:rPr lang="tr-TR"/>
              <a:t> işlevi sayesinde bu </a:t>
            </a:r>
            <a:r>
              <a:rPr lang="tr-TR" b="1"/>
              <a:t>header</a:t>
            </a:r>
            <a:r>
              <a:rPr lang="tr-TR"/>
              <a:t> paketlerini yakalar. Yani, sen web sitesine girdiğinde Burp Suite, bu isteği kendi sisteminde durdurur ve sana gösterir. Böylece </a:t>
            </a:r>
            <a:r>
              <a:rPr lang="tr-TR" b="1"/>
              <a:t>header</a:t>
            </a:r>
            <a:r>
              <a:rPr lang="tr-TR"/>
              <a:t> bilgilerini düzenleyebilir veya inceleyebilirsin.</a:t>
            </a:r>
            <a:endParaRPr lang="tr-TR" dirty="0"/>
          </a:p>
        </p:txBody>
      </p:sp>
    </p:spTree>
    <p:extLst>
      <p:ext uri="{BB962C8B-B14F-4D97-AF65-F5344CB8AC3E}">
        <p14:creationId xmlns:p14="http://schemas.microsoft.com/office/powerpoint/2010/main" val="2436099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D0A2BA-9839-A46E-386C-BDFC6882706F}"/>
              </a:ext>
            </a:extLst>
          </p:cNvPr>
          <p:cNvSpPr>
            <a:spLocks noGrp="1"/>
          </p:cNvSpPr>
          <p:nvPr>
            <p:ph type="title"/>
          </p:nvPr>
        </p:nvSpPr>
        <p:spPr/>
        <p:txBody>
          <a:bodyPr/>
          <a:lstStyle/>
          <a:p>
            <a:r>
              <a:rPr lang="tr-TR" dirty="0"/>
              <a:t>Artık bir web siteniz </a:t>
            </a:r>
            <a:r>
              <a:rPr lang="tr-TR" dirty="0" err="1"/>
              <a:t>olduna</a:t>
            </a:r>
            <a:r>
              <a:rPr lang="tr-TR" dirty="0"/>
              <a:t> göre </a:t>
            </a:r>
            <a:r>
              <a:rPr lang="tr-TR" dirty="0" err="1"/>
              <a:t>burp</a:t>
            </a:r>
            <a:r>
              <a:rPr lang="tr-TR" dirty="0"/>
              <a:t> süite ile test edebiliriz</a:t>
            </a:r>
          </a:p>
        </p:txBody>
      </p:sp>
    </p:spTree>
    <p:extLst>
      <p:ext uri="{BB962C8B-B14F-4D97-AF65-F5344CB8AC3E}">
        <p14:creationId xmlns:p14="http://schemas.microsoft.com/office/powerpoint/2010/main" val="159961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E957A5-5D50-CB0E-B9F9-3CECAD323AEA}"/>
              </a:ext>
            </a:extLst>
          </p:cNvPr>
          <p:cNvSpPr>
            <a:spLocks noGrp="1"/>
          </p:cNvSpPr>
          <p:nvPr>
            <p:ph type="title"/>
          </p:nvPr>
        </p:nvSpPr>
        <p:spPr/>
        <p:txBody>
          <a:bodyPr/>
          <a:lstStyle/>
          <a:p>
            <a:r>
              <a:rPr lang="tr-TR" dirty="0"/>
              <a:t>Hadi Pratik Yapalım</a:t>
            </a:r>
          </a:p>
        </p:txBody>
      </p:sp>
      <p:sp>
        <p:nvSpPr>
          <p:cNvPr id="3" name="İçerik Yer Tutucusu 2">
            <a:extLst>
              <a:ext uri="{FF2B5EF4-FFF2-40B4-BE49-F238E27FC236}">
                <a16:creationId xmlns:a16="http://schemas.microsoft.com/office/drawing/2014/main" id="{9A6B1EC3-CD80-72C0-1265-1AB1E966B0AB}"/>
              </a:ext>
            </a:extLst>
          </p:cNvPr>
          <p:cNvSpPr>
            <a:spLocks noGrp="1"/>
          </p:cNvSpPr>
          <p:nvPr>
            <p:ph idx="1"/>
          </p:nvPr>
        </p:nvSpPr>
        <p:spPr/>
        <p:txBody>
          <a:bodyPr/>
          <a:lstStyle/>
          <a:p>
            <a:r>
              <a:rPr lang="tr-TR" dirty="0" err="1"/>
              <a:t>Burp</a:t>
            </a:r>
            <a:r>
              <a:rPr lang="tr-TR" dirty="0"/>
              <a:t> süite açın </a:t>
            </a:r>
          </a:p>
          <a:p>
            <a:endParaRPr lang="tr-TR" dirty="0"/>
          </a:p>
          <a:p>
            <a:endParaRPr lang="tr-TR" dirty="0"/>
          </a:p>
          <a:p>
            <a:endParaRPr lang="tr-TR" dirty="0"/>
          </a:p>
        </p:txBody>
      </p:sp>
      <p:pic>
        <p:nvPicPr>
          <p:cNvPr id="5" name="Resim 4">
            <a:extLst>
              <a:ext uri="{FF2B5EF4-FFF2-40B4-BE49-F238E27FC236}">
                <a16:creationId xmlns:a16="http://schemas.microsoft.com/office/drawing/2014/main" id="{9E3819F0-794F-6A36-8EB3-DEDA20D5AC9B}"/>
              </a:ext>
            </a:extLst>
          </p:cNvPr>
          <p:cNvPicPr>
            <a:picLocks noChangeAspect="1"/>
          </p:cNvPicPr>
          <p:nvPr/>
        </p:nvPicPr>
        <p:blipFill>
          <a:blip r:embed="rId2"/>
          <a:stretch>
            <a:fillRect/>
          </a:stretch>
        </p:blipFill>
        <p:spPr>
          <a:xfrm>
            <a:off x="6096000" y="987136"/>
            <a:ext cx="6096000" cy="5870864"/>
          </a:xfrm>
          <a:prstGeom prst="rect">
            <a:avLst/>
          </a:prstGeom>
        </p:spPr>
      </p:pic>
    </p:spTree>
    <p:extLst>
      <p:ext uri="{BB962C8B-B14F-4D97-AF65-F5344CB8AC3E}">
        <p14:creationId xmlns:p14="http://schemas.microsoft.com/office/powerpoint/2010/main" val="1623307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6FB2FC-850D-ACE0-2AE7-BC7F4A754AEA}"/>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9A2DA571-F56E-5111-1594-5B6F1EE23737}"/>
              </a:ext>
            </a:extLst>
          </p:cNvPr>
          <p:cNvPicPr>
            <a:picLocks noGrp="1" noChangeAspect="1"/>
          </p:cNvPicPr>
          <p:nvPr>
            <p:ph idx="1"/>
          </p:nvPr>
        </p:nvPicPr>
        <p:blipFill>
          <a:blip r:embed="rId2"/>
          <a:stretch>
            <a:fillRect/>
          </a:stretch>
        </p:blipFill>
        <p:spPr>
          <a:xfrm>
            <a:off x="0" y="72736"/>
            <a:ext cx="12192000" cy="6785264"/>
          </a:xfrm>
        </p:spPr>
      </p:pic>
    </p:spTree>
    <p:extLst>
      <p:ext uri="{BB962C8B-B14F-4D97-AF65-F5344CB8AC3E}">
        <p14:creationId xmlns:p14="http://schemas.microsoft.com/office/powerpoint/2010/main" val="2686312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6F9234-42A1-6EBC-096D-465CC0D56D0A}"/>
              </a:ext>
            </a:extLst>
          </p:cNvPr>
          <p:cNvSpPr>
            <a:spLocks noGrp="1"/>
          </p:cNvSpPr>
          <p:nvPr>
            <p:ph type="title"/>
          </p:nvPr>
        </p:nvSpPr>
        <p:spPr/>
        <p:txBody>
          <a:bodyPr/>
          <a:lstStyle/>
          <a:p>
            <a:endParaRPr lang="tr-TR"/>
          </a:p>
        </p:txBody>
      </p:sp>
      <p:pic>
        <p:nvPicPr>
          <p:cNvPr id="7" name="Resim 6">
            <a:extLst>
              <a:ext uri="{FF2B5EF4-FFF2-40B4-BE49-F238E27FC236}">
                <a16:creationId xmlns:a16="http://schemas.microsoft.com/office/drawing/2014/main" id="{EF9C7BF1-BF48-3DD5-0F11-EEDD0ABA4BDD}"/>
              </a:ext>
            </a:extLst>
          </p:cNvPr>
          <p:cNvPicPr>
            <a:picLocks noChangeAspect="1"/>
          </p:cNvPicPr>
          <p:nvPr/>
        </p:nvPicPr>
        <p:blipFill>
          <a:blip r:embed="rId2"/>
          <a:stretch>
            <a:fillRect/>
          </a:stretch>
        </p:blipFill>
        <p:spPr>
          <a:xfrm>
            <a:off x="0" y="0"/>
            <a:ext cx="12115800" cy="6858000"/>
          </a:xfrm>
          <a:prstGeom prst="rect">
            <a:avLst/>
          </a:prstGeom>
        </p:spPr>
      </p:pic>
    </p:spTree>
    <p:extLst>
      <p:ext uri="{BB962C8B-B14F-4D97-AF65-F5344CB8AC3E}">
        <p14:creationId xmlns:p14="http://schemas.microsoft.com/office/powerpoint/2010/main" val="2519898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CC438D-664F-860F-094A-0BB8514B4EEC}"/>
              </a:ext>
            </a:extLst>
          </p:cNvPr>
          <p:cNvSpPr>
            <a:spLocks noGrp="1"/>
          </p:cNvSpPr>
          <p:nvPr>
            <p:ph type="title"/>
          </p:nvPr>
        </p:nvSpPr>
        <p:spPr/>
        <p:txBody>
          <a:bodyPr/>
          <a:lstStyle/>
          <a:p>
            <a:r>
              <a:rPr lang="tr-TR" dirty="0"/>
              <a:t>Proxy kısmına giriş yapın</a:t>
            </a:r>
          </a:p>
        </p:txBody>
      </p:sp>
      <p:pic>
        <p:nvPicPr>
          <p:cNvPr id="5" name="İçerik Yer Tutucusu 4">
            <a:extLst>
              <a:ext uri="{FF2B5EF4-FFF2-40B4-BE49-F238E27FC236}">
                <a16:creationId xmlns:a16="http://schemas.microsoft.com/office/drawing/2014/main" id="{23519048-6814-0E1D-7B54-A00A47D2D5BE}"/>
              </a:ext>
            </a:extLst>
          </p:cNvPr>
          <p:cNvPicPr>
            <a:picLocks noGrp="1" noChangeAspect="1"/>
          </p:cNvPicPr>
          <p:nvPr>
            <p:ph idx="1"/>
          </p:nvPr>
        </p:nvPicPr>
        <p:blipFill>
          <a:blip r:embed="rId2"/>
          <a:stretch>
            <a:fillRect/>
          </a:stretch>
        </p:blipFill>
        <p:spPr>
          <a:xfrm>
            <a:off x="0" y="1522702"/>
            <a:ext cx="12192000" cy="5335298"/>
          </a:xfrm>
        </p:spPr>
      </p:pic>
    </p:spTree>
    <p:extLst>
      <p:ext uri="{BB962C8B-B14F-4D97-AF65-F5344CB8AC3E}">
        <p14:creationId xmlns:p14="http://schemas.microsoft.com/office/powerpoint/2010/main" val="3672116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CD2435-4738-EFBC-10E8-3210F2036250}"/>
              </a:ext>
            </a:extLst>
          </p:cNvPr>
          <p:cNvSpPr>
            <a:spLocks noGrp="1"/>
          </p:cNvSpPr>
          <p:nvPr>
            <p:ph type="title"/>
          </p:nvPr>
        </p:nvSpPr>
        <p:spPr/>
        <p:txBody>
          <a:bodyPr/>
          <a:lstStyle/>
          <a:p>
            <a:r>
              <a:rPr lang="tr-TR" dirty="0" err="1"/>
              <a:t>İntercept</a:t>
            </a:r>
            <a:r>
              <a:rPr lang="tr-TR" dirty="0"/>
              <a:t> Aktif Edin</a:t>
            </a:r>
          </a:p>
        </p:txBody>
      </p:sp>
      <p:pic>
        <p:nvPicPr>
          <p:cNvPr id="5" name="İçerik Yer Tutucusu 4">
            <a:extLst>
              <a:ext uri="{FF2B5EF4-FFF2-40B4-BE49-F238E27FC236}">
                <a16:creationId xmlns:a16="http://schemas.microsoft.com/office/drawing/2014/main" id="{3FB28E08-5DEE-767C-CB1E-6E19C0BB97A1}"/>
              </a:ext>
            </a:extLst>
          </p:cNvPr>
          <p:cNvPicPr>
            <a:picLocks noGrp="1" noChangeAspect="1"/>
          </p:cNvPicPr>
          <p:nvPr>
            <p:ph idx="1"/>
          </p:nvPr>
        </p:nvPicPr>
        <p:blipFill>
          <a:blip r:embed="rId2"/>
          <a:stretch>
            <a:fillRect/>
          </a:stretch>
        </p:blipFill>
        <p:spPr>
          <a:xfrm>
            <a:off x="0" y="2073418"/>
            <a:ext cx="12192000" cy="4784581"/>
          </a:xfrm>
        </p:spPr>
      </p:pic>
    </p:spTree>
    <p:extLst>
      <p:ext uri="{BB962C8B-B14F-4D97-AF65-F5344CB8AC3E}">
        <p14:creationId xmlns:p14="http://schemas.microsoft.com/office/powerpoint/2010/main" val="1564032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3DAB7-4A41-C333-C5C5-210AAFC34072}"/>
              </a:ext>
            </a:extLst>
          </p:cNvPr>
          <p:cNvSpPr>
            <a:spLocks noGrp="1"/>
          </p:cNvSpPr>
          <p:nvPr>
            <p:ph type="title"/>
          </p:nvPr>
        </p:nvSpPr>
        <p:spPr/>
        <p:txBody>
          <a:bodyPr/>
          <a:lstStyle/>
          <a:p>
            <a:r>
              <a:rPr lang="tr-TR" dirty="0"/>
              <a:t>Open browser Açın</a:t>
            </a:r>
          </a:p>
        </p:txBody>
      </p:sp>
      <p:sp>
        <p:nvSpPr>
          <p:cNvPr id="3" name="İçerik Yer Tutucusu 2">
            <a:extLst>
              <a:ext uri="{FF2B5EF4-FFF2-40B4-BE49-F238E27FC236}">
                <a16:creationId xmlns:a16="http://schemas.microsoft.com/office/drawing/2014/main" id="{E47A522A-49B8-1F03-767F-6AAC83FEFBF3}"/>
              </a:ext>
            </a:extLst>
          </p:cNvPr>
          <p:cNvSpPr>
            <a:spLocks noGrp="1"/>
          </p:cNvSpPr>
          <p:nvPr>
            <p:ph idx="1"/>
          </p:nvPr>
        </p:nvSpPr>
        <p:spPr/>
        <p:txBody>
          <a:bodyPr/>
          <a:lstStyle/>
          <a:p>
            <a:endParaRPr lang="tr-TR"/>
          </a:p>
        </p:txBody>
      </p:sp>
      <p:pic>
        <p:nvPicPr>
          <p:cNvPr id="7" name="Resim 6">
            <a:extLst>
              <a:ext uri="{FF2B5EF4-FFF2-40B4-BE49-F238E27FC236}">
                <a16:creationId xmlns:a16="http://schemas.microsoft.com/office/drawing/2014/main" id="{D9C6012F-B738-79C8-5DDF-67E8A0FE101A}"/>
              </a:ext>
            </a:extLst>
          </p:cNvPr>
          <p:cNvPicPr>
            <a:picLocks noChangeAspect="1"/>
          </p:cNvPicPr>
          <p:nvPr/>
        </p:nvPicPr>
        <p:blipFill>
          <a:blip r:embed="rId2"/>
          <a:stretch>
            <a:fillRect/>
          </a:stretch>
        </p:blipFill>
        <p:spPr>
          <a:xfrm>
            <a:off x="0" y="1853248"/>
            <a:ext cx="12192000" cy="5004752"/>
          </a:xfrm>
          <a:prstGeom prst="rect">
            <a:avLst/>
          </a:prstGeom>
        </p:spPr>
      </p:pic>
    </p:spTree>
    <p:extLst>
      <p:ext uri="{BB962C8B-B14F-4D97-AF65-F5344CB8AC3E}">
        <p14:creationId xmlns:p14="http://schemas.microsoft.com/office/powerpoint/2010/main" val="37422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77B3E-16A2-3649-200B-5D94B5DCFDA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94519A7-CD6B-AFEC-11A7-27F5FF0CDF37}"/>
              </a:ext>
            </a:extLst>
          </p:cNvPr>
          <p:cNvSpPr>
            <a:spLocks noGrp="1"/>
          </p:cNvSpPr>
          <p:nvPr>
            <p:ph type="title"/>
          </p:nvPr>
        </p:nvSpPr>
        <p:spPr>
          <a:xfrm>
            <a:off x="646111" y="452718"/>
            <a:ext cx="9404723" cy="5984658"/>
          </a:xfrm>
        </p:spPr>
        <p:txBody>
          <a:bodyPr/>
          <a:lstStyle/>
          <a:p>
            <a:pPr algn="ctr"/>
            <a:r>
              <a:rPr lang="tr-TR" dirty="0" err="1"/>
              <a:t>Nmap</a:t>
            </a:r>
            <a:r>
              <a:rPr lang="tr-TR" dirty="0"/>
              <a:t> İndirme</a:t>
            </a:r>
          </a:p>
        </p:txBody>
      </p:sp>
    </p:spTree>
    <p:extLst>
      <p:ext uri="{BB962C8B-B14F-4D97-AF65-F5344CB8AC3E}">
        <p14:creationId xmlns:p14="http://schemas.microsoft.com/office/powerpoint/2010/main" val="267323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687F25-A58E-B37D-5E6B-EDFA1C2D0CA8}"/>
              </a:ext>
            </a:extLst>
          </p:cNvPr>
          <p:cNvSpPr>
            <a:spLocks noGrp="1"/>
          </p:cNvSpPr>
          <p:nvPr>
            <p:ph type="title"/>
          </p:nvPr>
        </p:nvSpPr>
        <p:spPr/>
        <p:txBody>
          <a:bodyPr/>
          <a:lstStyle/>
          <a:p>
            <a:r>
              <a:rPr lang="tr-TR" dirty="0"/>
              <a:t>Kendi Kurdumuz </a:t>
            </a:r>
            <a:r>
              <a:rPr lang="tr-TR" dirty="0" err="1"/>
              <a:t>Websitemize</a:t>
            </a:r>
            <a:br>
              <a:rPr lang="tr-TR" dirty="0"/>
            </a:br>
            <a:r>
              <a:rPr lang="tr-TR" dirty="0"/>
              <a:t> ve sayfasına Girelim</a:t>
            </a:r>
          </a:p>
        </p:txBody>
      </p:sp>
      <p:sp>
        <p:nvSpPr>
          <p:cNvPr id="7" name="İçerik Yer Tutucusu 6">
            <a:extLst>
              <a:ext uri="{FF2B5EF4-FFF2-40B4-BE49-F238E27FC236}">
                <a16:creationId xmlns:a16="http://schemas.microsoft.com/office/drawing/2014/main" id="{F360D9D0-FA81-EC9C-79C5-407C058D65CA}"/>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3268771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97A5BB-7ACF-BF92-7BF9-06EB7C2B3C73}"/>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847D303B-1A4A-0EB4-CD85-B92DBDB3F423}"/>
              </a:ext>
            </a:extLst>
          </p:cNvPr>
          <p:cNvPicPr>
            <a:picLocks noGrp="1" noChangeAspect="1"/>
          </p:cNvPicPr>
          <p:nvPr>
            <p:ph idx="1"/>
          </p:nvPr>
        </p:nvPicPr>
        <p:blipFill>
          <a:blip r:embed="rId2"/>
          <a:stretch>
            <a:fillRect/>
          </a:stretch>
        </p:blipFill>
        <p:spPr>
          <a:xfrm>
            <a:off x="0" y="4125191"/>
            <a:ext cx="12192000" cy="2732808"/>
          </a:xfrm>
        </p:spPr>
      </p:pic>
      <p:pic>
        <p:nvPicPr>
          <p:cNvPr id="6" name="İçerik Yer Tutucusu 4">
            <a:extLst>
              <a:ext uri="{FF2B5EF4-FFF2-40B4-BE49-F238E27FC236}">
                <a16:creationId xmlns:a16="http://schemas.microsoft.com/office/drawing/2014/main" id="{C2757A4E-6BE6-86A9-72D6-82D1210EFC66}"/>
              </a:ext>
            </a:extLst>
          </p:cNvPr>
          <p:cNvPicPr>
            <a:picLocks noChangeAspect="1"/>
          </p:cNvPicPr>
          <p:nvPr/>
        </p:nvPicPr>
        <p:blipFill>
          <a:blip r:embed="rId3"/>
          <a:stretch>
            <a:fillRect/>
          </a:stretch>
        </p:blipFill>
        <p:spPr>
          <a:xfrm>
            <a:off x="-18432" y="-1"/>
            <a:ext cx="12192000" cy="4125191"/>
          </a:xfrm>
          <a:prstGeom prst="rect">
            <a:avLst/>
          </a:prstGeom>
        </p:spPr>
      </p:pic>
    </p:spTree>
    <p:extLst>
      <p:ext uri="{BB962C8B-B14F-4D97-AF65-F5344CB8AC3E}">
        <p14:creationId xmlns:p14="http://schemas.microsoft.com/office/powerpoint/2010/main" val="2628762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0EBD9C-5916-79FD-A73E-04D5D96A468E}"/>
              </a:ext>
            </a:extLst>
          </p:cNvPr>
          <p:cNvSpPr>
            <a:spLocks noGrp="1"/>
          </p:cNvSpPr>
          <p:nvPr>
            <p:ph type="title"/>
          </p:nvPr>
        </p:nvSpPr>
        <p:spPr>
          <a:xfrm>
            <a:off x="1337187" y="2320413"/>
            <a:ext cx="8713647" cy="2743199"/>
          </a:xfrm>
        </p:spPr>
        <p:txBody>
          <a:bodyPr/>
          <a:lstStyle/>
          <a:p>
            <a:r>
              <a:rPr lang="tr-TR" dirty="0"/>
              <a:t>Neden </a:t>
            </a:r>
            <a:r>
              <a:rPr lang="tr-TR" dirty="0" err="1"/>
              <a:t>Get</a:t>
            </a:r>
            <a:r>
              <a:rPr lang="tr-TR" dirty="0"/>
              <a:t> İsteği Sunucuda Gözükmüyor?</a:t>
            </a:r>
          </a:p>
        </p:txBody>
      </p:sp>
    </p:spTree>
    <p:extLst>
      <p:ext uri="{BB962C8B-B14F-4D97-AF65-F5344CB8AC3E}">
        <p14:creationId xmlns:p14="http://schemas.microsoft.com/office/powerpoint/2010/main" val="3542143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CF66B4-9686-594D-6884-00268B27A89E}"/>
              </a:ext>
            </a:extLst>
          </p:cNvPr>
          <p:cNvSpPr>
            <a:spLocks noGrp="1"/>
          </p:cNvSpPr>
          <p:nvPr>
            <p:ph type="title"/>
          </p:nvPr>
        </p:nvSpPr>
        <p:spPr/>
        <p:txBody>
          <a:bodyPr/>
          <a:lstStyle/>
          <a:p>
            <a:r>
              <a:rPr lang="tr-TR" dirty="0" err="1"/>
              <a:t>Burp</a:t>
            </a:r>
            <a:r>
              <a:rPr lang="tr-TR" dirty="0"/>
              <a:t> </a:t>
            </a:r>
            <a:r>
              <a:rPr lang="tr-TR" dirty="0" err="1"/>
              <a:t>suiteye</a:t>
            </a:r>
            <a:r>
              <a:rPr lang="tr-TR" dirty="0"/>
              <a:t> </a:t>
            </a:r>
            <a:r>
              <a:rPr lang="tr-TR" dirty="0" err="1"/>
              <a:t>gidellim</a:t>
            </a:r>
            <a:r>
              <a:rPr lang="tr-TR" dirty="0"/>
              <a:t> isteği yakalayalım</a:t>
            </a:r>
          </a:p>
        </p:txBody>
      </p:sp>
      <p:pic>
        <p:nvPicPr>
          <p:cNvPr id="7" name="İçerik Yer Tutucusu 6">
            <a:extLst>
              <a:ext uri="{FF2B5EF4-FFF2-40B4-BE49-F238E27FC236}">
                <a16:creationId xmlns:a16="http://schemas.microsoft.com/office/drawing/2014/main" id="{761AF32B-5476-D681-AA70-495A9FBF9B3E}"/>
              </a:ext>
            </a:extLst>
          </p:cNvPr>
          <p:cNvPicPr>
            <a:picLocks noGrp="1" noChangeAspect="1"/>
          </p:cNvPicPr>
          <p:nvPr>
            <p:ph idx="1"/>
          </p:nvPr>
        </p:nvPicPr>
        <p:blipFill>
          <a:blip r:embed="rId2"/>
          <a:stretch>
            <a:fillRect/>
          </a:stretch>
        </p:blipFill>
        <p:spPr>
          <a:xfrm>
            <a:off x="0" y="2052637"/>
            <a:ext cx="12022282" cy="4982007"/>
          </a:xfrm>
        </p:spPr>
      </p:pic>
    </p:spTree>
    <p:extLst>
      <p:ext uri="{BB962C8B-B14F-4D97-AF65-F5344CB8AC3E}">
        <p14:creationId xmlns:p14="http://schemas.microsoft.com/office/powerpoint/2010/main" val="665422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066C4B-6271-CB36-03A8-94DC1D9622D7}"/>
              </a:ext>
            </a:extLst>
          </p:cNvPr>
          <p:cNvSpPr>
            <a:spLocks noGrp="1"/>
          </p:cNvSpPr>
          <p:nvPr>
            <p:ph type="title"/>
          </p:nvPr>
        </p:nvSpPr>
        <p:spPr/>
        <p:txBody>
          <a:bodyPr/>
          <a:lstStyle/>
          <a:p>
            <a:r>
              <a:rPr lang="tr-TR" dirty="0"/>
              <a:t>Hadi isteği Manipüle Edelim</a:t>
            </a:r>
          </a:p>
        </p:txBody>
      </p:sp>
      <p:sp>
        <p:nvSpPr>
          <p:cNvPr id="7" name="İçerik Yer Tutucusu 6">
            <a:extLst>
              <a:ext uri="{FF2B5EF4-FFF2-40B4-BE49-F238E27FC236}">
                <a16:creationId xmlns:a16="http://schemas.microsoft.com/office/drawing/2014/main" id="{ADF9AD82-CA16-28EF-1147-5E4E4B681068}"/>
              </a:ext>
            </a:extLst>
          </p:cNvPr>
          <p:cNvSpPr>
            <a:spLocks noGrp="1"/>
          </p:cNvSpPr>
          <p:nvPr>
            <p:ph idx="1"/>
          </p:nvPr>
        </p:nvSpPr>
        <p:spPr/>
        <p:txBody>
          <a:bodyPr/>
          <a:lstStyle/>
          <a:p>
            <a:r>
              <a:rPr lang="tr-TR" dirty="0"/>
              <a:t>Tekrardan komut satırına dönelim </a:t>
            </a:r>
          </a:p>
          <a:p>
            <a:r>
              <a:rPr lang="tr-TR" dirty="0" err="1"/>
              <a:t>Paylaştımız</a:t>
            </a:r>
            <a:r>
              <a:rPr lang="tr-TR" dirty="0"/>
              <a:t> dosyayı web sitesi </a:t>
            </a:r>
            <a:r>
              <a:rPr lang="tr-TR" dirty="0" err="1"/>
              <a:t>oluşturdumuz</a:t>
            </a:r>
            <a:r>
              <a:rPr lang="tr-TR" dirty="0"/>
              <a:t> yere tekrar gidin</a:t>
            </a:r>
          </a:p>
          <a:p>
            <a:r>
              <a:rPr lang="tr-TR" dirty="0"/>
              <a:t>Yeni bir html  dosyası oluşturun ve içine istediniz bir şey yazın bu şöyle </a:t>
            </a:r>
            <a:r>
              <a:rPr lang="tr-TR" dirty="0" err="1"/>
              <a:t>gözükücek</a:t>
            </a:r>
            <a:r>
              <a:rPr lang="tr-TR" dirty="0"/>
              <a:t> ( Ben welcome.html oluşturdum )içine </a:t>
            </a:r>
            <a:r>
              <a:rPr lang="tr-TR" dirty="0" err="1"/>
              <a:t>hosgeldin</a:t>
            </a:r>
            <a:r>
              <a:rPr lang="tr-TR" dirty="0"/>
              <a:t> yazdım</a:t>
            </a:r>
          </a:p>
          <a:p>
            <a:endParaRPr lang="tr-TR" dirty="0"/>
          </a:p>
          <a:p>
            <a:endParaRPr lang="tr-TR" dirty="0"/>
          </a:p>
          <a:p>
            <a:endParaRPr lang="tr-TR" dirty="0"/>
          </a:p>
          <a:p>
            <a:pPr marL="0" indent="0">
              <a:buNone/>
            </a:pPr>
            <a:endParaRPr lang="tr-TR" dirty="0"/>
          </a:p>
        </p:txBody>
      </p:sp>
      <p:pic>
        <p:nvPicPr>
          <p:cNvPr id="15" name="Resim 14">
            <a:extLst>
              <a:ext uri="{FF2B5EF4-FFF2-40B4-BE49-F238E27FC236}">
                <a16:creationId xmlns:a16="http://schemas.microsoft.com/office/drawing/2014/main" id="{565819D4-1CCE-8535-DC9F-00C8846126D8}"/>
              </a:ext>
            </a:extLst>
          </p:cNvPr>
          <p:cNvPicPr>
            <a:picLocks noChangeAspect="1"/>
          </p:cNvPicPr>
          <p:nvPr/>
        </p:nvPicPr>
        <p:blipFill>
          <a:blip r:embed="rId2"/>
          <a:stretch>
            <a:fillRect/>
          </a:stretch>
        </p:blipFill>
        <p:spPr>
          <a:xfrm>
            <a:off x="789250" y="3915905"/>
            <a:ext cx="5944059" cy="2942095"/>
          </a:xfrm>
          <a:prstGeom prst="rect">
            <a:avLst/>
          </a:prstGeom>
        </p:spPr>
      </p:pic>
    </p:spTree>
    <p:extLst>
      <p:ext uri="{BB962C8B-B14F-4D97-AF65-F5344CB8AC3E}">
        <p14:creationId xmlns:p14="http://schemas.microsoft.com/office/powerpoint/2010/main" val="1328223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85883E-5712-C080-CCDB-AD210431C3F3}"/>
              </a:ext>
            </a:extLst>
          </p:cNvPr>
          <p:cNvSpPr>
            <a:spLocks noGrp="1"/>
          </p:cNvSpPr>
          <p:nvPr>
            <p:ph type="title"/>
          </p:nvPr>
        </p:nvSpPr>
        <p:spPr/>
        <p:txBody>
          <a:bodyPr/>
          <a:lstStyle/>
          <a:p>
            <a:r>
              <a:rPr lang="tr-TR" dirty="0"/>
              <a:t>Şimdi İstek Başlığını Manipüle edelim</a:t>
            </a:r>
          </a:p>
        </p:txBody>
      </p:sp>
      <p:sp>
        <p:nvSpPr>
          <p:cNvPr id="3" name="İçerik Yer Tutucusu 2">
            <a:extLst>
              <a:ext uri="{FF2B5EF4-FFF2-40B4-BE49-F238E27FC236}">
                <a16:creationId xmlns:a16="http://schemas.microsoft.com/office/drawing/2014/main" id="{1F4B4414-330E-7743-7630-4E2002EFBD6E}"/>
              </a:ext>
            </a:extLst>
          </p:cNvPr>
          <p:cNvSpPr>
            <a:spLocks noGrp="1"/>
          </p:cNvSpPr>
          <p:nvPr>
            <p:ph idx="1"/>
          </p:nvPr>
        </p:nvSpPr>
        <p:spPr/>
        <p:txBody>
          <a:bodyPr/>
          <a:lstStyle/>
          <a:p>
            <a:r>
              <a:rPr lang="tr-TR" dirty="0" err="1"/>
              <a:t>Burp</a:t>
            </a:r>
            <a:r>
              <a:rPr lang="tr-TR" dirty="0"/>
              <a:t> süite geri dönüyoruz</a:t>
            </a:r>
          </a:p>
          <a:p>
            <a:r>
              <a:rPr lang="tr-TR" dirty="0"/>
              <a:t>Kırmızı alanla gösterilen yer tarayıcının istek gönderdi yer orayı değiştirin yeni oluşturdunuz dosyayı yazın</a:t>
            </a:r>
          </a:p>
        </p:txBody>
      </p:sp>
      <p:pic>
        <p:nvPicPr>
          <p:cNvPr id="5" name="Resim 4">
            <a:extLst>
              <a:ext uri="{FF2B5EF4-FFF2-40B4-BE49-F238E27FC236}">
                <a16:creationId xmlns:a16="http://schemas.microsoft.com/office/drawing/2014/main" id="{90EA7412-19FC-27FE-4CC6-C4C4659AC2DF}"/>
              </a:ext>
            </a:extLst>
          </p:cNvPr>
          <p:cNvPicPr>
            <a:picLocks noChangeAspect="1"/>
          </p:cNvPicPr>
          <p:nvPr/>
        </p:nvPicPr>
        <p:blipFill>
          <a:blip r:embed="rId2"/>
          <a:stretch>
            <a:fillRect/>
          </a:stretch>
        </p:blipFill>
        <p:spPr>
          <a:xfrm>
            <a:off x="372864" y="3186426"/>
            <a:ext cx="11903472" cy="3261643"/>
          </a:xfrm>
          <a:prstGeom prst="rect">
            <a:avLst/>
          </a:prstGeom>
        </p:spPr>
      </p:pic>
    </p:spTree>
    <p:extLst>
      <p:ext uri="{BB962C8B-B14F-4D97-AF65-F5344CB8AC3E}">
        <p14:creationId xmlns:p14="http://schemas.microsoft.com/office/powerpoint/2010/main" val="2484768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316171-B493-3FF9-A3F5-A6151C8278CA}"/>
              </a:ext>
            </a:extLst>
          </p:cNvPr>
          <p:cNvSpPr>
            <a:spLocks noGrp="1"/>
          </p:cNvSpPr>
          <p:nvPr>
            <p:ph type="title"/>
          </p:nvPr>
        </p:nvSpPr>
        <p:spPr/>
        <p:txBody>
          <a:bodyPr/>
          <a:lstStyle/>
          <a:p>
            <a:r>
              <a:rPr lang="tr-TR" dirty="0"/>
              <a:t>Sonuç aşağıdaki gibi değiştirin</a:t>
            </a:r>
          </a:p>
        </p:txBody>
      </p:sp>
      <p:pic>
        <p:nvPicPr>
          <p:cNvPr id="7" name="Resim 6">
            <a:extLst>
              <a:ext uri="{FF2B5EF4-FFF2-40B4-BE49-F238E27FC236}">
                <a16:creationId xmlns:a16="http://schemas.microsoft.com/office/drawing/2014/main" id="{9B965CFA-96B4-302A-5618-393C2DEC3BD9}"/>
              </a:ext>
            </a:extLst>
          </p:cNvPr>
          <p:cNvPicPr>
            <a:picLocks noChangeAspect="1"/>
          </p:cNvPicPr>
          <p:nvPr/>
        </p:nvPicPr>
        <p:blipFill>
          <a:blip r:embed="rId2"/>
          <a:stretch>
            <a:fillRect/>
          </a:stretch>
        </p:blipFill>
        <p:spPr>
          <a:xfrm>
            <a:off x="-114299" y="3990109"/>
            <a:ext cx="12306300" cy="3044536"/>
          </a:xfrm>
          <a:prstGeom prst="rect">
            <a:avLst/>
          </a:prstGeom>
        </p:spPr>
      </p:pic>
      <p:pic>
        <p:nvPicPr>
          <p:cNvPr id="10" name="Resim 9">
            <a:extLst>
              <a:ext uri="{FF2B5EF4-FFF2-40B4-BE49-F238E27FC236}">
                <a16:creationId xmlns:a16="http://schemas.microsoft.com/office/drawing/2014/main" id="{74E14741-F711-6F80-10F7-BA9DD4C52500}"/>
              </a:ext>
            </a:extLst>
          </p:cNvPr>
          <p:cNvPicPr>
            <a:picLocks noChangeAspect="1"/>
          </p:cNvPicPr>
          <p:nvPr/>
        </p:nvPicPr>
        <p:blipFill>
          <a:blip r:embed="rId3"/>
          <a:stretch>
            <a:fillRect/>
          </a:stretch>
        </p:blipFill>
        <p:spPr>
          <a:xfrm>
            <a:off x="-114299" y="1287454"/>
            <a:ext cx="11903472" cy="2622991"/>
          </a:xfrm>
          <a:prstGeom prst="rect">
            <a:avLst/>
          </a:prstGeom>
        </p:spPr>
      </p:pic>
    </p:spTree>
    <p:extLst>
      <p:ext uri="{BB962C8B-B14F-4D97-AF65-F5344CB8AC3E}">
        <p14:creationId xmlns:p14="http://schemas.microsoft.com/office/powerpoint/2010/main" val="3784379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8335E-9492-8C59-DEF0-0CE78AEE8F65}"/>
              </a:ext>
            </a:extLst>
          </p:cNvPr>
          <p:cNvSpPr>
            <a:spLocks noGrp="1"/>
          </p:cNvSpPr>
          <p:nvPr>
            <p:ph type="title"/>
          </p:nvPr>
        </p:nvSpPr>
        <p:spPr/>
        <p:txBody>
          <a:bodyPr/>
          <a:lstStyle/>
          <a:p>
            <a:r>
              <a:rPr lang="tr-TR" dirty="0"/>
              <a:t>Artık </a:t>
            </a:r>
            <a:r>
              <a:rPr lang="tr-TR" dirty="0" err="1"/>
              <a:t>Foward</a:t>
            </a:r>
            <a:r>
              <a:rPr lang="tr-TR" dirty="0"/>
              <a:t> da basıp isteği gönderebiliriz</a:t>
            </a:r>
          </a:p>
        </p:txBody>
      </p:sp>
      <p:pic>
        <p:nvPicPr>
          <p:cNvPr id="12" name="Resim 11">
            <a:extLst>
              <a:ext uri="{FF2B5EF4-FFF2-40B4-BE49-F238E27FC236}">
                <a16:creationId xmlns:a16="http://schemas.microsoft.com/office/drawing/2014/main" id="{89823DF4-237F-FEC8-D6E5-6626C6E7E42A}"/>
              </a:ext>
            </a:extLst>
          </p:cNvPr>
          <p:cNvPicPr>
            <a:picLocks noChangeAspect="1"/>
          </p:cNvPicPr>
          <p:nvPr/>
        </p:nvPicPr>
        <p:blipFill>
          <a:blip r:embed="rId2"/>
          <a:stretch>
            <a:fillRect/>
          </a:stretch>
        </p:blipFill>
        <p:spPr>
          <a:xfrm>
            <a:off x="0" y="1961476"/>
            <a:ext cx="11222182" cy="5441957"/>
          </a:xfrm>
          <a:prstGeom prst="rect">
            <a:avLst/>
          </a:prstGeom>
        </p:spPr>
      </p:pic>
    </p:spTree>
    <p:extLst>
      <p:ext uri="{BB962C8B-B14F-4D97-AF65-F5344CB8AC3E}">
        <p14:creationId xmlns:p14="http://schemas.microsoft.com/office/powerpoint/2010/main" val="340501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A7637D54-8BCA-E1E6-BC26-9395A6D50AC6}"/>
              </a:ext>
            </a:extLst>
          </p:cNvPr>
          <p:cNvPicPr>
            <a:picLocks noChangeAspect="1"/>
          </p:cNvPicPr>
          <p:nvPr/>
        </p:nvPicPr>
        <p:blipFill>
          <a:blip r:embed="rId2"/>
          <a:stretch>
            <a:fillRect/>
          </a:stretch>
        </p:blipFill>
        <p:spPr>
          <a:xfrm>
            <a:off x="0" y="1"/>
            <a:ext cx="12192000" cy="4634344"/>
          </a:xfrm>
          <a:prstGeom prst="rect">
            <a:avLst/>
          </a:prstGeom>
        </p:spPr>
      </p:pic>
      <p:pic>
        <p:nvPicPr>
          <p:cNvPr id="11" name="Resim 10">
            <a:extLst>
              <a:ext uri="{FF2B5EF4-FFF2-40B4-BE49-F238E27FC236}">
                <a16:creationId xmlns:a16="http://schemas.microsoft.com/office/drawing/2014/main" id="{1F6C298D-FF70-55FB-C470-AFC2385027F1}"/>
              </a:ext>
            </a:extLst>
          </p:cNvPr>
          <p:cNvPicPr>
            <a:picLocks noChangeAspect="1"/>
          </p:cNvPicPr>
          <p:nvPr/>
        </p:nvPicPr>
        <p:blipFill>
          <a:blip r:embed="rId3"/>
          <a:stretch>
            <a:fillRect/>
          </a:stretch>
        </p:blipFill>
        <p:spPr>
          <a:xfrm>
            <a:off x="-47960" y="4634345"/>
            <a:ext cx="12287919" cy="2296391"/>
          </a:xfrm>
          <a:prstGeom prst="rect">
            <a:avLst/>
          </a:prstGeom>
        </p:spPr>
      </p:pic>
    </p:spTree>
    <p:extLst>
      <p:ext uri="{BB962C8B-B14F-4D97-AF65-F5344CB8AC3E}">
        <p14:creationId xmlns:p14="http://schemas.microsoft.com/office/powerpoint/2010/main" val="2033675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66472D-35E0-905E-BAD6-BD8375E399CC}"/>
              </a:ext>
            </a:extLst>
          </p:cNvPr>
          <p:cNvSpPr>
            <a:spLocks noGrp="1"/>
          </p:cNvSpPr>
          <p:nvPr>
            <p:ph type="title"/>
          </p:nvPr>
        </p:nvSpPr>
        <p:spPr>
          <a:xfrm>
            <a:off x="853929" y="2271127"/>
            <a:ext cx="9404723" cy="2674946"/>
          </a:xfrm>
        </p:spPr>
        <p:txBody>
          <a:bodyPr/>
          <a:lstStyle/>
          <a:p>
            <a:r>
              <a:rPr lang="tr-TR" dirty="0"/>
              <a:t>Bu Pratikte Neler Öğrendik?</a:t>
            </a:r>
          </a:p>
        </p:txBody>
      </p:sp>
    </p:spTree>
    <p:extLst>
      <p:ext uri="{BB962C8B-B14F-4D97-AF65-F5344CB8AC3E}">
        <p14:creationId xmlns:p14="http://schemas.microsoft.com/office/powerpoint/2010/main" val="181555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1D205A9-6B3C-2522-318E-78F867D9A39C}"/>
              </a:ext>
            </a:extLst>
          </p:cNvPr>
          <p:cNvSpPr>
            <a:spLocks noGrp="1"/>
          </p:cNvSpPr>
          <p:nvPr>
            <p:ph type="title"/>
          </p:nvPr>
        </p:nvSpPr>
        <p:spPr>
          <a:xfrm>
            <a:off x="648931" y="629266"/>
            <a:ext cx="4166510" cy="1622321"/>
          </a:xfrm>
        </p:spPr>
        <p:txBody>
          <a:bodyPr>
            <a:normAutofit fontScale="90000"/>
          </a:bodyPr>
          <a:lstStyle/>
          <a:p>
            <a:r>
              <a:rPr lang="tr-TR" dirty="0" err="1">
                <a:solidFill>
                  <a:srgbClr val="EBEBEB"/>
                </a:solidFill>
              </a:rPr>
              <a:t>Nmap</a:t>
            </a:r>
            <a:r>
              <a:rPr lang="tr-TR" dirty="0">
                <a:solidFill>
                  <a:srgbClr val="EBEBEB"/>
                </a:solidFill>
              </a:rPr>
              <a:t> kurma</a:t>
            </a:r>
            <a:br>
              <a:rPr lang="tr-TR" dirty="0">
                <a:solidFill>
                  <a:srgbClr val="EBEBEB"/>
                </a:solidFill>
              </a:rPr>
            </a:br>
            <a:r>
              <a:rPr lang="tr-TR" dirty="0">
                <a:solidFill>
                  <a:srgbClr val="EBEBEB"/>
                </a:solidFill>
              </a:rPr>
              <a:t>İlk Adım</a:t>
            </a:r>
            <a:br>
              <a:rPr lang="en-US" dirty="0">
                <a:solidFill>
                  <a:srgbClr val="EBEBEB"/>
                </a:solidFill>
              </a:rPr>
            </a:br>
            <a:endParaRPr lang="tr-TR" dirty="0">
              <a:solidFill>
                <a:srgbClr val="EBEBEB"/>
              </a:solidFill>
            </a:endParaRP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tr-TR"/>
          </a:p>
        </p:txBody>
      </p:sp>
      <p:pic>
        <p:nvPicPr>
          <p:cNvPr id="5" name="İçerik Yer Tutucusu 4">
            <a:extLst>
              <a:ext uri="{FF2B5EF4-FFF2-40B4-BE49-F238E27FC236}">
                <a16:creationId xmlns:a16="http://schemas.microsoft.com/office/drawing/2014/main" id="{86613DA6-6FC3-868A-E8E2-6A6618BAFDB6}"/>
              </a:ext>
            </a:extLst>
          </p:cNvPr>
          <p:cNvPicPr>
            <a:picLocks noChangeAspect="1"/>
          </p:cNvPicPr>
          <p:nvPr/>
        </p:nvPicPr>
        <p:blipFill>
          <a:blip r:embed="rId2"/>
          <a:stretch>
            <a:fillRect/>
          </a:stretch>
        </p:blipFill>
        <p:spPr>
          <a:xfrm>
            <a:off x="5979820" y="1143000"/>
            <a:ext cx="4992433" cy="5562601"/>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1194148072"/>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15571B-1F65-6CDB-7374-9139313751D7}"/>
              </a:ext>
            </a:extLst>
          </p:cNvPr>
          <p:cNvSpPr>
            <a:spLocks noGrp="1"/>
          </p:cNvSpPr>
          <p:nvPr>
            <p:ph type="title"/>
          </p:nvPr>
        </p:nvSpPr>
        <p:spPr/>
        <p:txBody>
          <a:bodyPr/>
          <a:lstStyle/>
          <a:p>
            <a:r>
              <a:rPr lang="tr-TR" dirty="0" err="1"/>
              <a:t>Curl</a:t>
            </a:r>
            <a:r>
              <a:rPr lang="tr-TR" dirty="0"/>
              <a:t> nedir </a:t>
            </a:r>
          </a:p>
        </p:txBody>
      </p:sp>
      <p:sp>
        <p:nvSpPr>
          <p:cNvPr id="4" name="Rectangle 1">
            <a:extLst>
              <a:ext uri="{FF2B5EF4-FFF2-40B4-BE49-F238E27FC236}">
                <a16:creationId xmlns:a16="http://schemas.microsoft.com/office/drawing/2014/main" id="{CEA00E05-0A96-D1FE-2512-0AE1DE31E334}"/>
              </a:ext>
            </a:extLst>
          </p:cNvPr>
          <p:cNvSpPr>
            <a:spLocks noGrp="1" noChangeArrowheads="1"/>
          </p:cNvSpPr>
          <p:nvPr>
            <p:ph idx="1"/>
          </p:nvPr>
        </p:nvSpPr>
        <p:spPr bwMode="auto">
          <a:xfrm>
            <a:off x="1103312" y="3688994"/>
            <a:ext cx="1847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2C2775D-6102-6E2E-C287-C0D26D65C925}"/>
              </a:ext>
            </a:extLst>
          </p:cNvPr>
          <p:cNvSpPr>
            <a:spLocks noChangeArrowheads="1"/>
          </p:cNvSpPr>
          <p:nvPr/>
        </p:nvSpPr>
        <p:spPr bwMode="auto">
          <a:xfrm>
            <a:off x="147755" y="1956993"/>
            <a:ext cx="12019538"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3600" b="1" i="0" u="none" strike="noStrike" cap="none" normalizeH="0" baseline="0" dirty="0" err="1">
                <a:ln>
                  <a:noFill/>
                </a:ln>
                <a:solidFill>
                  <a:schemeClr val="tx1"/>
                </a:solidFill>
                <a:effectLst/>
                <a:latin typeface="Arial" panose="020B0604020202020204" pitchFamily="34" charset="0"/>
              </a:rPr>
              <a:t>curl</a:t>
            </a:r>
            <a:r>
              <a:rPr kumimoji="0" lang="tr-TR" altLang="tr-TR" sz="3600" b="1" i="0" u="none" strike="noStrike" cap="none" normalizeH="0" baseline="0" dirty="0">
                <a:ln>
                  <a:noFill/>
                </a:ln>
                <a:solidFill>
                  <a:schemeClr val="tx1"/>
                </a:solidFill>
                <a:effectLst/>
                <a:latin typeface="Arial" panose="020B0604020202020204" pitchFamily="34" charset="0"/>
              </a:rPr>
              <a:t> Nedir?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err="1">
                <a:ln>
                  <a:noFill/>
                </a:ln>
                <a:solidFill>
                  <a:schemeClr val="tx1"/>
                </a:solidFill>
                <a:effectLst/>
                <a:latin typeface="Arial Unicode MS"/>
              </a:rPr>
              <a:t>curl</a:t>
            </a:r>
            <a:r>
              <a:rPr kumimoji="0" lang="tr-TR" altLang="tr-TR" sz="1400" b="0" i="0" u="none" strike="noStrike" cap="none" normalizeH="0" baseline="0" dirty="0">
                <a:ln>
                  <a:noFill/>
                </a:ln>
                <a:solidFill>
                  <a:schemeClr val="tx1"/>
                </a:solidFill>
                <a:effectLst/>
              </a:rPr>
              <a:t>, internet üzerinden veri almak veya göndermek için kullanılan bir komut satırı aracıdır. "Client URL" kelimelerinin kısaltmasıdır. Temelde, bir URL'yi kullanarak bir web sitesinden veri almak veya bir web sitesine veri göndermek için kullanılır.</a:t>
            </a:r>
            <a:endParaRPr kumimoji="0" lang="tr-TR" altLang="tr-T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Veri Almak</a:t>
            </a:r>
            <a:r>
              <a:rPr kumimoji="0" lang="tr-TR" altLang="tr-TR" sz="1800" b="0" i="0" u="none" strike="noStrike" cap="none" normalizeH="0" baseline="0" dirty="0">
                <a:ln>
                  <a:noFill/>
                </a:ln>
                <a:solidFill>
                  <a:schemeClr val="tx1"/>
                </a:solidFill>
                <a:effectLst/>
                <a:latin typeface="Arial" panose="020B0604020202020204" pitchFamily="34" charset="0"/>
              </a:rPr>
              <a:t>: Web sayfalarından içerik çekmek için kullanılır.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Veri Göndermek</a:t>
            </a:r>
            <a:r>
              <a:rPr kumimoji="0" lang="tr-TR" altLang="tr-TR" sz="1800" b="0" i="0" u="none" strike="noStrike" cap="none" normalizeH="0" baseline="0" dirty="0">
                <a:ln>
                  <a:noFill/>
                </a:ln>
                <a:solidFill>
                  <a:schemeClr val="tx1"/>
                </a:solidFill>
                <a:effectLst/>
                <a:latin typeface="Arial" panose="020B0604020202020204" pitchFamily="34" charset="0"/>
              </a:rPr>
              <a:t>: Formlar veya </a:t>
            </a:r>
            <a:r>
              <a:rPr kumimoji="0" lang="tr-TR" altLang="tr-TR" sz="1800" b="0" i="0" u="none" strike="noStrike" cap="none" normalizeH="0" baseline="0" dirty="0" err="1">
                <a:ln>
                  <a:noFill/>
                </a:ln>
                <a:solidFill>
                  <a:schemeClr val="tx1"/>
                </a:solidFill>
                <a:effectLst/>
                <a:latin typeface="Arial" panose="020B0604020202020204" pitchFamily="34" charset="0"/>
              </a:rPr>
              <a:t>API'ler</a:t>
            </a:r>
            <a:r>
              <a:rPr kumimoji="0" lang="tr-TR" altLang="tr-TR" sz="1800" b="0" i="0" u="none" strike="noStrike" cap="none" normalizeH="0" baseline="0" dirty="0">
                <a:ln>
                  <a:noFill/>
                </a:ln>
                <a:solidFill>
                  <a:schemeClr val="tx1"/>
                </a:solidFill>
                <a:effectLst/>
                <a:latin typeface="Arial" panose="020B0604020202020204" pitchFamily="34" charset="0"/>
              </a:rPr>
              <a:t> aracılığıyla veri gönderebilir.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Geniş Kullanım Alanı</a:t>
            </a:r>
            <a:r>
              <a:rPr kumimoji="0" lang="tr-TR" altLang="tr-TR" sz="1800" b="0" i="0" u="none" strike="noStrike" cap="none" normalizeH="0" baseline="0" dirty="0">
                <a:ln>
                  <a:noFill/>
                </a:ln>
                <a:solidFill>
                  <a:schemeClr val="tx1"/>
                </a:solidFill>
                <a:effectLst/>
                <a:latin typeface="Arial" panose="020B0604020202020204" pitchFamily="34" charset="0"/>
              </a:rPr>
              <a:t>: Dosya indirme, </a:t>
            </a:r>
            <a:r>
              <a:rPr kumimoji="0" lang="tr-TR" altLang="tr-TR" sz="1800" b="0" i="0" u="none" strike="noStrike" cap="none" normalizeH="0" baseline="0" dirty="0" err="1">
                <a:ln>
                  <a:noFill/>
                </a:ln>
                <a:solidFill>
                  <a:schemeClr val="tx1"/>
                </a:solidFill>
                <a:effectLst/>
                <a:latin typeface="Arial" panose="020B0604020202020204" pitchFamily="34" charset="0"/>
              </a:rPr>
              <a:t>API'lerle</a:t>
            </a:r>
            <a:r>
              <a:rPr kumimoji="0" lang="tr-TR" altLang="tr-TR" sz="1800" b="0" i="0" u="none" strike="noStrike" cap="none" normalizeH="0" baseline="0" dirty="0">
                <a:ln>
                  <a:noFill/>
                </a:ln>
                <a:solidFill>
                  <a:schemeClr val="tx1"/>
                </a:solidFill>
                <a:effectLst/>
                <a:latin typeface="Arial" panose="020B0604020202020204" pitchFamily="34" charset="0"/>
              </a:rPr>
              <a:t> iletişim, kimlik doğrulama gibi işlemler de </a:t>
            </a:r>
            <a:r>
              <a:rPr kumimoji="0" lang="tr-TR" altLang="tr-TR" sz="1000" b="0" i="0" u="none" strike="noStrike" cap="none" normalizeH="0" baseline="0" dirty="0" err="1">
                <a:ln>
                  <a:noFill/>
                </a:ln>
                <a:solidFill>
                  <a:schemeClr val="tx1"/>
                </a:solidFill>
                <a:effectLst/>
                <a:latin typeface="Arial Unicode MS"/>
              </a:rPr>
              <a:t>curl</a:t>
            </a:r>
            <a:r>
              <a:rPr kumimoji="0" lang="tr-TR" altLang="tr-TR" sz="800" b="0" i="0" u="none" strike="noStrike" cap="none" normalizeH="0" baseline="0" dirty="0">
                <a:ln>
                  <a:noFill/>
                </a:ln>
                <a:solidFill>
                  <a:schemeClr val="tx1"/>
                </a:solidFill>
                <a:effectLst/>
              </a:rPr>
              <a:t> ile yapılabilir.</a:t>
            </a: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chemeClr val="tx1"/>
                </a:solidFill>
                <a:effectLst/>
                <a:latin typeface="Arial Unicode MS"/>
              </a:rPr>
              <a:t>curl</a:t>
            </a:r>
            <a:r>
              <a:rPr kumimoji="0" lang="tr-TR" altLang="tr-TR" sz="1600" b="0" i="0" u="none" strike="noStrike" cap="none" normalizeH="0" baseline="0" dirty="0">
                <a:ln>
                  <a:noFill/>
                </a:ln>
                <a:solidFill>
                  <a:schemeClr val="tx1"/>
                </a:solidFill>
                <a:effectLst/>
              </a:rPr>
              <a:t>, basit veri transferlerinden, karmaşık API entegrasyonlarına kadar pek çok alanda kullanılabilecek güçlü bir araçtır.</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1980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64E5A0-ECB0-69FB-6699-33F5BC4CAB84}"/>
              </a:ext>
            </a:extLst>
          </p:cNvPr>
          <p:cNvSpPr>
            <a:spLocks noGrp="1"/>
          </p:cNvSpPr>
          <p:nvPr>
            <p:ph type="title"/>
          </p:nvPr>
        </p:nvSpPr>
        <p:spPr/>
        <p:txBody>
          <a:bodyPr/>
          <a:lstStyle/>
          <a:p>
            <a:r>
              <a:rPr lang="tr-TR" dirty="0"/>
              <a:t>İki şer gruba ayrılın</a:t>
            </a:r>
          </a:p>
        </p:txBody>
      </p:sp>
      <p:pic>
        <p:nvPicPr>
          <p:cNvPr id="1026" name="Picture 2" descr="The Difference Between Teamwork and Team Building">
            <a:extLst>
              <a:ext uri="{FF2B5EF4-FFF2-40B4-BE49-F238E27FC236}">
                <a16:creationId xmlns:a16="http://schemas.microsoft.com/office/drawing/2014/main" id="{640B4D82-8D5E-5DFF-30B1-273ECC738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33309" y="1853248"/>
            <a:ext cx="3719945" cy="445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21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F3A8D8-0530-8F54-67A4-088AABA62DDE}"/>
              </a:ext>
            </a:extLst>
          </p:cNvPr>
          <p:cNvSpPr>
            <a:spLocks noGrp="1"/>
          </p:cNvSpPr>
          <p:nvPr>
            <p:ph type="title"/>
          </p:nvPr>
        </p:nvSpPr>
        <p:spPr/>
        <p:txBody>
          <a:bodyPr/>
          <a:lstStyle/>
          <a:p>
            <a:r>
              <a:rPr lang="tr-TR" dirty="0"/>
              <a:t>Deneme Yapalım – ilk görev</a:t>
            </a:r>
          </a:p>
        </p:txBody>
      </p:sp>
      <p:sp>
        <p:nvSpPr>
          <p:cNvPr id="3" name="İçerik Yer Tutucusu 2">
            <a:extLst>
              <a:ext uri="{FF2B5EF4-FFF2-40B4-BE49-F238E27FC236}">
                <a16:creationId xmlns:a16="http://schemas.microsoft.com/office/drawing/2014/main" id="{EB52192C-3304-FD3E-CCD6-71B442EFF20A}"/>
              </a:ext>
            </a:extLst>
          </p:cNvPr>
          <p:cNvSpPr>
            <a:spLocks noGrp="1"/>
          </p:cNvSpPr>
          <p:nvPr>
            <p:ph idx="1"/>
          </p:nvPr>
        </p:nvSpPr>
        <p:spPr/>
        <p:txBody>
          <a:bodyPr/>
          <a:lstStyle/>
          <a:p>
            <a:r>
              <a:rPr lang="tr-TR" dirty="0"/>
              <a:t>Takım arkadaşınız  bir dosya oluştursun  dosyanın içine bir metin dosyası oluştursun </a:t>
            </a:r>
            <a:r>
              <a:rPr lang="tr-TR" dirty="0" err="1"/>
              <a:t>curl</a:t>
            </a:r>
            <a:r>
              <a:rPr lang="tr-TR" dirty="0"/>
              <a:t> ile </a:t>
            </a:r>
            <a:r>
              <a:rPr lang="tr-TR" dirty="0" err="1"/>
              <a:t>get</a:t>
            </a:r>
            <a:r>
              <a:rPr lang="tr-TR" dirty="0"/>
              <a:t>  isteği  yapıp dosyayı </a:t>
            </a:r>
            <a:r>
              <a:rPr lang="tr-TR" dirty="0" err="1"/>
              <a:t>bilgisarayımıza</a:t>
            </a:r>
            <a:r>
              <a:rPr lang="tr-TR" dirty="0"/>
              <a:t> </a:t>
            </a:r>
            <a:r>
              <a:rPr lang="tr-TR" dirty="0" err="1"/>
              <a:t>indiriceğiz</a:t>
            </a:r>
            <a:r>
              <a:rPr lang="tr-TR" dirty="0"/>
              <a:t> işte adımlar sunucu tarafı</a:t>
            </a:r>
          </a:p>
          <a:p>
            <a:pPr marL="457200" indent="-457200">
              <a:buFont typeface="+mj-lt"/>
              <a:buAutoNum type="arabicPeriod"/>
            </a:pPr>
            <a:r>
              <a:rPr lang="tr-TR" dirty="0"/>
              <a:t>Python3  -m </a:t>
            </a:r>
            <a:r>
              <a:rPr lang="tr-TR" dirty="0" err="1"/>
              <a:t>http.server</a:t>
            </a:r>
            <a:r>
              <a:rPr lang="tr-TR" dirty="0"/>
              <a:t> 1234  ile web sunucusu oluşturun</a:t>
            </a:r>
          </a:p>
          <a:p>
            <a:pPr marL="457200" indent="-457200">
              <a:buFont typeface="+mj-lt"/>
              <a:buAutoNum type="arabicPeriod"/>
            </a:pPr>
            <a:r>
              <a:rPr lang="tr-TR" dirty="0"/>
              <a:t>Takım arkadaşınız</a:t>
            </a:r>
          </a:p>
          <a:p>
            <a:pPr marL="457200" indent="-457200">
              <a:buFont typeface="+mj-lt"/>
              <a:buAutoNum type="arabicPeriod"/>
            </a:pPr>
            <a:r>
              <a:rPr lang="pt-BR" dirty="0"/>
              <a:t>curl -O http://&lt;IP_adresi&gt;:</a:t>
            </a:r>
            <a:r>
              <a:rPr lang="tr-TR" dirty="0"/>
              <a:t>1234</a:t>
            </a:r>
            <a:r>
              <a:rPr lang="pt-BR" dirty="0"/>
              <a:t>/</a:t>
            </a:r>
            <a:r>
              <a:rPr lang="tr-TR" dirty="0"/>
              <a:t>dosya.txt</a:t>
            </a:r>
          </a:p>
        </p:txBody>
      </p:sp>
    </p:spTree>
    <p:extLst>
      <p:ext uri="{BB962C8B-B14F-4D97-AF65-F5344CB8AC3E}">
        <p14:creationId xmlns:p14="http://schemas.microsoft.com/office/powerpoint/2010/main" val="2367505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5774E-AE94-0AED-7A12-222455D6E608}"/>
              </a:ext>
            </a:extLst>
          </p:cNvPr>
          <p:cNvSpPr>
            <a:spLocks noGrp="1"/>
          </p:cNvSpPr>
          <p:nvPr>
            <p:ph type="title"/>
          </p:nvPr>
        </p:nvSpPr>
        <p:spPr/>
        <p:txBody>
          <a:bodyPr/>
          <a:lstStyle/>
          <a:p>
            <a:r>
              <a:rPr lang="tr-TR" dirty="0" err="1"/>
              <a:t>Ssrf</a:t>
            </a:r>
            <a:r>
              <a:rPr lang="tr-TR" dirty="0"/>
              <a:t> güvenlik açığına girelim</a:t>
            </a:r>
          </a:p>
        </p:txBody>
      </p:sp>
      <p:sp>
        <p:nvSpPr>
          <p:cNvPr id="3" name="İçerik Yer Tutucusu 2">
            <a:extLst>
              <a:ext uri="{FF2B5EF4-FFF2-40B4-BE49-F238E27FC236}">
                <a16:creationId xmlns:a16="http://schemas.microsoft.com/office/drawing/2014/main" id="{D80B986B-467C-F6A2-5DED-40DD905F58D2}"/>
              </a:ext>
            </a:extLst>
          </p:cNvPr>
          <p:cNvSpPr>
            <a:spLocks noGrp="1"/>
          </p:cNvSpPr>
          <p:nvPr>
            <p:ph idx="1"/>
          </p:nvPr>
        </p:nvSpPr>
        <p:spPr/>
        <p:txBody>
          <a:bodyPr/>
          <a:lstStyle/>
          <a:p>
            <a:pPr marL="457200" indent="-457200">
              <a:buFont typeface="+mj-lt"/>
              <a:buAutoNum type="arabicPeriod"/>
            </a:pPr>
            <a:r>
              <a:rPr lang="tr-TR" dirty="0" err="1"/>
              <a:t>Ssrf</a:t>
            </a:r>
            <a:r>
              <a:rPr lang="tr-TR" dirty="0"/>
              <a:t> nedir ?</a:t>
            </a:r>
          </a:p>
          <a:p>
            <a:pPr marL="457200" indent="-457200">
              <a:buFont typeface="+mj-lt"/>
              <a:buAutoNum type="arabicPeriod"/>
            </a:pPr>
            <a:r>
              <a:rPr lang="tr-TR" dirty="0" err="1"/>
              <a:t>Ssrf</a:t>
            </a:r>
            <a:r>
              <a:rPr lang="tr-TR" dirty="0"/>
              <a:t> neyden kaynaklanır?</a:t>
            </a:r>
          </a:p>
          <a:p>
            <a:pPr marL="457200" indent="-457200">
              <a:buFont typeface="+mj-lt"/>
              <a:buAutoNum type="arabicPeriod"/>
            </a:pPr>
            <a:r>
              <a:rPr lang="tr-TR" dirty="0" err="1"/>
              <a:t>Reverse</a:t>
            </a:r>
            <a:r>
              <a:rPr lang="tr-TR" dirty="0"/>
              <a:t> Shell ve bağlantı türleri</a:t>
            </a:r>
          </a:p>
          <a:p>
            <a:pPr marL="457200" indent="-457200">
              <a:buFont typeface="+mj-lt"/>
              <a:buAutoNum type="arabicPeriod"/>
            </a:pPr>
            <a:r>
              <a:rPr lang="tr-TR" dirty="0" err="1"/>
              <a:t>Ssrf</a:t>
            </a:r>
            <a:r>
              <a:rPr lang="tr-TR" dirty="0"/>
              <a:t> olan bir siteye pratik uygulayarak </a:t>
            </a:r>
            <a:r>
              <a:rPr lang="tr-TR" dirty="0" err="1"/>
              <a:t>hackleyelim</a:t>
            </a:r>
            <a:endParaRPr lang="tr-TR" dirty="0"/>
          </a:p>
          <a:p>
            <a:pPr marL="457200" indent="-457200">
              <a:buFont typeface="+mj-lt"/>
              <a:buAutoNum type="arabicPeriod"/>
            </a:pPr>
            <a:r>
              <a:rPr lang="tr-TR" dirty="0" err="1"/>
              <a:t>ctf</a:t>
            </a:r>
            <a:endParaRPr lang="tr-TR" dirty="0"/>
          </a:p>
        </p:txBody>
      </p:sp>
    </p:spTree>
    <p:extLst>
      <p:ext uri="{BB962C8B-B14F-4D97-AF65-F5344CB8AC3E}">
        <p14:creationId xmlns:p14="http://schemas.microsoft.com/office/powerpoint/2010/main" val="1071674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E12149-0C86-4E20-61B9-D453CF5ED95B}"/>
              </a:ext>
            </a:extLst>
          </p:cNvPr>
          <p:cNvSpPr>
            <a:spLocks noGrp="1"/>
          </p:cNvSpPr>
          <p:nvPr>
            <p:ph type="title"/>
          </p:nvPr>
        </p:nvSpPr>
        <p:spPr/>
        <p:txBody>
          <a:bodyPr/>
          <a:lstStyle/>
          <a:p>
            <a:r>
              <a:rPr lang="tr-TR" dirty="0" err="1"/>
              <a:t>Ssrf</a:t>
            </a:r>
            <a:r>
              <a:rPr lang="tr-TR" dirty="0"/>
              <a:t> nedir ?</a:t>
            </a:r>
          </a:p>
        </p:txBody>
      </p:sp>
      <p:sp>
        <p:nvSpPr>
          <p:cNvPr id="3" name="İçerik Yer Tutucusu 2">
            <a:extLst>
              <a:ext uri="{FF2B5EF4-FFF2-40B4-BE49-F238E27FC236}">
                <a16:creationId xmlns:a16="http://schemas.microsoft.com/office/drawing/2014/main" id="{1CC82F86-3D53-2DD5-DF51-7EDD370E652F}"/>
              </a:ext>
            </a:extLst>
          </p:cNvPr>
          <p:cNvSpPr>
            <a:spLocks noGrp="1"/>
          </p:cNvSpPr>
          <p:nvPr>
            <p:ph idx="1"/>
          </p:nvPr>
        </p:nvSpPr>
        <p:spPr>
          <a:xfrm>
            <a:off x="0" y="1423555"/>
            <a:ext cx="12192000" cy="5434445"/>
          </a:xfrm>
        </p:spPr>
        <p:txBody>
          <a:bodyPr>
            <a:normAutofit fontScale="85000" lnSpcReduction="10000"/>
          </a:bodyPr>
          <a:lstStyle/>
          <a:p>
            <a:r>
              <a:rPr lang="tr-TR" b="1" dirty="0"/>
              <a:t>SSRF (Server-Side </a:t>
            </a:r>
            <a:r>
              <a:rPr lang="tr-TR" b="1" dirty="0" err="1"/>
              <a:t>Request</a:t>
            </a:r>
            <a:r>
              <a:rPr lang="tr-TR" b="1" dirty="0"/>
              <a:t> </a:t>
            </a:r>
            <a:r>
              <a:rPr lang="tr-TR" b="1" dirty="0" err="1"/>
              <a:t>Forgery</a:t>
            </a:r>
            <a:r>
              <a:rPr lang="tr-TR" b="1" dirty="0"/>
              <a:t>) nedir?</a:t>
            </a:r>
            <a:endParaRPr lang="tr-TR" dirty="0"/>
          </a:p>
          <a:p>
            <a:r>
              <a:rPr lang="tr-TR" b="1" dirty="0"/>
              <a:t>SSRF (Server-Side </a:t>
            </a:r>
            <a:r>
              <a:rPr lang="tr-TR" b="1" dirty="0" err="1"/>
              <a:t>Request</a:t>
            </a:r>
            <a:r>
              <a:rPr lang="tr-TR" b="1" dirty="0"/>
              <a:t> </a:t>
            </a:r>
            <a:r>
              <a:rPr lang="tr-TR" b="1" dirty="0" err="1"/>
              <a:t>Forgery</a:t>
            </a:r>
            <a:r>
              <a:rPr lang="tr-TR" b="1" dirty="0"/>
              <a:t>)</a:t>
            </a:r>
            <a:r>
              <a:rPr lang="tr-TR" dirty="0"/>
              <a:t>, bir güvenlik açığıdır ve bir saldırganın, sunucunun yerine başka bir sunucuya istek göndermesini sağladığı bir tür saldırıdır. Bu tür saldırılarda saldırgan, sunucunun kendi iç ağındaki ya da dış ağdaki sistemlere istekte bulunmasını sağlar. Genellikle bir uygulama, kullanıcıdan gelen verileri alır ve bu verileri başka bir sunucuya yönlendirir (örneğin bir API isteği ya da URL üzerinden veri çekme işlemi). Saldırgan, bu isteği manipüle ederek sunucuyu başka bir hedefe yönlendirebilir.</a:t>
            </a:r>
          </a:p>
          <a:p>
            <a:r>
              <a:rPr lang="tr-TR" dirty="0"/>
              <a:t>SSRF saldırısının en belirgin özelliği, saldırganın sunucu üzerinden hedefe istek göndermesidir. Yani saldırganın doğrudan hedefe istek göndermesi gerekmez; sadece sunucuyu manipüle etmesi yeterlidir.</a:t>
            </a:r>
          </a:p>
          <a:p>
            <a:r>
              <a:rPr lang="tr-TR" b="1" dirty="0" err="1"/>
              <a:t>SSFR'nin</a:t>
            </a:r>
            <a:r>
              <a:rPr lang="tr-TR" b="1" dirty="0"/>
              <a:t> nasıl çalıştığını daha iyi anlayabilmek için bir örnek senaryo üzerinden açıklayalım:</a:t>
            </a:r>
          </a:p>
          <a:p>
            <a:pPr>
              <a:buFont typeface="Arial" panose="020B0604020202020204" pitchFamily="34" charset="0"/>
              <a:buChar char="•"/>
            </a:pPr>
            <a:r>
              <a:rPr lang="tr-TR" dirty="0"/>
              <a:t>Bir web uygulaması, kullanıcının verdiği URL üzerinden bilgi alıp işlem yapabiliyor. Bu uygulama, kullanıcının girdiği URL'yi kullanarak dış bir kaynağa (örneğin başka bir web servisi veya </a:t>
            </a:r>
            <a:r>
              <a:rPr lang="tr-TR" dirty="0" err="1"/>
              <a:t>API'ye</a:t>
            </a:r>
            <a:r>
              <a:rPr lang="tr-TR" dirty="0"/>
              <a:t>) istek gönderiyor.</a:t>
            </a:r>
          </a:p>
          <a:p>
            <a:pPr>
              <a:buFont typeface="Arial" panose="020B0604020202020204" pitchFamily="34" charset="0"/>
              <a:buChar char="•"/>
            </a:pPr>
            <a:r>
              <a:rPr lang="tr-TR" dirty="0"/>
              <a:t>Eğer bu işleme herhangi bir doğrulama veya kısıtlama yoksa, saldırgan URL'yi manipüle edebilir. Böylece sunucu, iç ağındaki kritik bir kaynağa (örneğin, localhost:5000 gibi) veya dış bir hedefe istek gönderebilir.</a:t>
            </a:r>
          </a:p>
          <a:p>
            <a:pPr>
              <a:buFont typeface="Arial" panose="020B0604020202020204" pitchFamily="34" charset="0"/>
              <a:buChar char="•"/>
            </a:pPr>
            <a:r>
              <a:rPr lang="tr-TR" dirty="0"/>
              <a:t>Bu istek, sunucu üzerinden yapılacağı için genellikle hedef, saldırganın IP adresinden değil, sunucunun IP adresinden geldiğini görür. Bu, dışarıdan gelen normal bağlantılara göre farklı bir davranış gösterir.</a:t>
            </a:r>
          </a:p>
          <a:p>
            <a:endParaRPr lang="tr-TR" dirty="0"/>
          </a:p>
        </p:txBody>
      </p:sp>
    </p:spTree>
    <p:extLst>
      <p:ext uri="{BB962C8B-B14F-4D97-AF65-F5344CB8AC3E}">
        <p14:creationId xmlns:p14="http://schemas.microsoft.com/office/powerpoint/2010/main" val="10956166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8B8702-5099-728C-9744-171EFDC91596}"/>
              </a:ext>
            </a:extLst>
          </p:cNvPr>
          <p:cNvSpPr>
            <a:spLocks noGrp="1"/>
          </p:cNvSpPr>
          <p:nvPr>
            <p:ph type="title"/>
          </p:nvPr>
        </p:nvSpPr>
        <p:spPr/>
        <p:txBody>
          <a:bodyPr/>
          <a:lstStyle/>
          <a:p>
            <a:r>
              <a:rPr lang="tr-TR" dirty="0" err="1"/>
              <a:t>Ssrf</a:t>
            </a:r>
            <a:r>
              <a:rPr lang="tr-TR" dirty="0"/>
              <a:t> neyden kaynaklanır ? </a:t>
            </a:r>
          </a:p>
        </p:txBody>
      </p:sp>
      <p:sp>
        <p:nvSpPr>
          <p:cNvPr id="3" name="İçerik Yer Tutucusu 2">
            <a:extLst>
              <a:ext uri="{FF2B5EF4-FFF2-40B4-BE49-F238E27FC236}">
                <a16:creationId xmlns:a16="http://schemas.microsoft.com/office/drawing/2014/main" id="{26AA56EB-641E-152E-ABAB-9733ADFC9E37}"/>
              </a:ext>
            </a:extLst>
          </p:cNvPr>
          <p:cNvSpPr>
            <a:spLocks noGrp="1"/>
          </p:cNvSpPr>
          <p:nvPr>
            <p:ph idx="1"/>
          </p:nvPr>
        </p:nvSpPr>
        <p:spPr>
          <a:xfrm>
            <a:off x="-135081" y="1853248"/>
            <a:ext cx="12230100" cy="5004752"/>
          </a:xfrm>
        </p:spPr>
        <p:txBody>
          <a:bodyPr>
            <a:normAutofit fontScale="92500" lnSpcReduction="20000"/>
          </a:bodyPr>
          <a:lstStyle/>
          <a:p>
            <a:r>
              <a:rPr lang="tr-TR" b="1" dirty="0"/>
              <a:t>SSRF Neyden Kaynaklanır?</a:t>
            </a:r>
            <a:endParaRPr lang="tr-TR" dirty="0"/>
          </a:p>
          <a:p>
            <a:r>
              <a:rPr lang="tr-TR" dirty="0"/>
              <a:t>SSRF açığı genellikle aşağıdaki nedenlerden kaynaklanır:</a:t>
            </a:r>
          </a:p>
          <a:p>
            <a:pPr>
              <a:buFont typeface="+mj-lt"/>
              <a:buAutoNum type="arabicPeriod"/>
            </a:pPr>
            <a:r>
              <a:rPr lang="tr-TR" b="1" dirty="0"/>
              <a:t>Kötü Veri Doğrulama ve Filtreleme:</a:t>
            </a:r>
            <a:endParaRPr lang="tr-TR" dirty="0"/>
          </a:p>
          <a:p>
            <a:pPr marL="742950" lvl="1" indent="-285750">
              <a:buFont typeface="+mj-lt"/>
              <a:buAutoNum type="arabicPeriod"/>
            </a:pPr>
            <a:r>
              <a:rPr lang="tr-TR" dirty="0"/>
              <a:t>Kullanıcıdan alınan URL’lerin doğrulanmaması, SSRF açığına yol açabilir. Eğer web uygulaması, URL'yi yeterince doğrulamazsa, saldırgan kötü amaçlı URL’ler gönderebilir.</a:t>
            </a:r>
          </a:p>
          <a:p>
            <a:pPr>
              <a:buFont typeface="+mj-lt"/>
              <a:buAutoNum type="arabicPeriod"/>
            </a:pPr>
            <a:r>
              <a:rPr lang="tr-TR" b="1" dirty="0"/>
              <a:t>Sınırlı Bağlantı Denetimi:</a:t>
            </a:r>
            <a:endParaRPr lang="tr-TR" dirty="0"/>
          </a:p>
          <a:p>
            <a:pPr marL="742950" lvl="1" indent="-285750">
              <a:buFont typeface="+mj-lt"/>
              <a:buAutoNum type="arabicPeriod"/>
            </a:pPr>
            <a:r>
              <a:rPr lang="tr-TR" dirty="0"/>
              <a:t>Sunucu, genellikle dış dünya ile sınırlı erişim sağlarken, iç ağdaki sistemlere erişim konusunda herhangi bir denetim yapmadığı durumlar SSRF açığına neden olabilir. Sunucu içi hizmetler veya başka ağlara yönlendirilen talepler, dışarıdan erişimi olmayan hizmetleri sızdırmak için kullanılabilir.</a:t>
            </a:r>
          </a:p>
          <a:p>
            <a:pPr>
              <a:buFont typeface="+mj-lt"/>
              <a:buAutoNum type="arabicPeriod"/>
            </a:pPr>
            <a:r>
              <a:rPr lang="tr-TR" b="1" dirty="0"/>
              <a:t>URL Manipülasyonu:</a:t>
            </a:r>
            <a:endParaRPr lang="tr-TR" dirty="0"/>
          </a:p>
          <a:p>
            <a:pPr marL="742950" lvl="1" indent="-285750">
              <a:buFont typeface="+mj-lt"/>
              <a:buAutoNum type="arabicPeriod"/>
            </a:pPr>
            <a:r>
              <a:rPr lang="tr-TR" dirty="0"/>
              <a:t>Kullanıcıdan alınan URL'lerin parametreleri kötüye kullanılabilir. Örneğin, “http://example.com/” yerine “http://localhost:8080/” ya da “http://127.0.0.1/” gibi iç ağdaki bir IP adresine yönlendirilmiş istekler yapılabilir.</a:t>
            </a:r>
          </a:p>
          <a:p>
            <a:pPr>
              <a:buFont typeface="+mj-lt"/>
              <a:buAutoNum type="arabicPeriod"/>
            </a:pPr>
            <a:r>
              <a:rPr lang="tr-TR" b="1" dirty="0"/>
              <a:t>Eksik Kısıtlamalar:</a:t>
            </a:r>
            <a:endParaRPr lang="tr-TR" dirty="0"/>
          </a:p>
          <a:p>
            <a:pPr marL="742950" lvl="1" indent="-285750">
              <a:buFont typeface="+mj-lt"/>
              <a:buAutoNum type="arabicPeriod"/>
            </a:pPr>
            <a:r>
              <a:rPr lang="tr-TR" dirty="0"/>
              <a:t>SSRF açığı, iç ağ ve dış ağ arasında ayrım yapmayan ve tüm URL’lere izin veren uygulamalarda yaygındır. İç servislere, </a:t>
            </a:r>
            <a:r>
              <a:rPr lang="tr-TR" dirty="0" err="1"/>
              <a:t>veritabanlarına</a:t>
            </a:r>
            <a:r>
              <a:rPr lang="tr-TR" dirty="0"/>
              <a:t> veya başka ağlara yönlendirilen istekler uygun şekilde filtrelenmezse, SSRF saldırıları mümkündür.</a:t>
            </a:r>
          </a:p>
          <a:p>
            <a:endParaRPr lang="tr-TR" dirty="0"/>
          </a:p>
        </p:txBody>
      </p:sp>
    </p:spTree>
    <p:extLst>
      <p:ext uri="{BB962C8B-B14F-4D97-AF65-F5344CB8AC3E}">
        <p14:creationId xmlns:p14="http://schemas.microsoft.com/office/powerpoint/2010/main" val="1941126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F7B902-63CE-F3C2-0516-C3770D991EDE}"/>
              </a:ext>
            </a:extLst>
          </p:cNvPr>
          <p:cNvSpPr>
            <a:spLocks noGrp="1"/>
          </p:cNvSpPr>
          <p:nvPr>
            <p:ph type="title"/>
          </p:nvPr>
        </p:nvSpPr>
        <p:spPr/>
        <p:txBody>
          <a:bodyPr/>
          <a:lstStyle/>
          <a:p>
            <a:r>
              <a:rPr lang="tr-TR" dirty="0"/>
              <a:t>Ters Bağlantı ( </a:t>
            </a:r>
            <a:r>
              <a:rPr lang="tr-TR" dirty="0" err="1"/>
              <a:t>reverse</a:t>
            </a:r>
            <a:r>
              <a:rPr lang="tr-TR" dirty="0"/>
              <a:t> </a:t>
            </a:r>
            <a:r>
              <a:rPr lang="tr-TR" dirty="0" err="1"/>
              <a:t>shell</a:t>
            </a:r>
            <a:r>
              <a:rPr lang="tr-TR" dirty="0"/>
              <a:t> ) ve türleri </a:t>
            </a:r>
            <a:r>
              <a:rPr lang="tr-TR" dirty="0" err="1"/>
              <a:t>backdoor</a:t>
            </a:r>
            <a:endParaRPr lang="tr-TR" dirty="0"/>
          </a:p>
        </p:txBody>
      </p:sp>
      <p:pic>
        <p:nvPicPr>
          <p:cNvPr id="3074" name="Picture 2" descr="What is a Reverse Shell? — Definition by Techslang">
            <a:extLst>
              <a:ext uri="{FF2B5EF4-FFF2-40B4-BE49-F238E27FC236}">
                <a16:creationId xmlns:a16="http://schemas.microsoft.com/office/drawing/2014/main" id="{D2BCCF74-88D2-32F6-7EB3-A8C017E55B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779639"/>
            <a:ext cx="12192001" cy="5078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973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47886D-877D-55D0-9CAD-B8870193CE52}"/>
              </a:ext>
            </a:extLst>
          </p:cNvPr>
          <p:cNvSpPr>
            <a:spLocks noGrp="1"/>
          </p:cNvSpPr>
          <p:nvPr>
            <p:ph type="title"/>
          </p:nvPr>
        </p:nvSpPr>
        <p:spPr/>
        <p:txBody>
          <a:bodyPr/>
          <a:lstStyle/>
          <a:p>
            <a:r>
              <a:rPr lang="tr-TR" dirty="0" err="1"/>
              <a:t>Reverse</a:t>
            </a:r>
            <a:r>
              <a:rPr lang="tr-TR" dirty="0"/>
              <a:t> Shell nedir</a:t>
            </a:r>
          </a:p>
        </p:txBody>
      </p:sp>
      <p:sp>
        <p:nvSpPr>
          <p:cNvPr id="3" name="İçerik Yer Tutucusu 2">
            <a:extLst>
              <a:ext uri="{FF2B5EF4-FFF2-40B4-BE49-F238E27FC236}">
                <a16:creationId xmlns:a16="http://schemas.microsoft.com/office/drawing/2014/main" id="{5BC44A3F-7731-C4CA-C9E8-8F4991460E76}"/>
              </a:ext>
            </a:extLst>
          </p:cNvPr>
          <p:cNvSpPr>
            <a:spLocks noGrp="1"/>
          </p:cNvSpPr>
          <p:nvPr>
            <p:ph idx="1"/>
          </p:nvPr>
        </p:nvSpPr>
        <p:spPr/>
        <p:txBody>
          <a:bodyPr/>
          <a:lstStyle/>
          <a:p>
            <a:r>
              <a:rPr lang="tr-TR" dirty="0" err="1"/>
              <a:t>Reverse</a:t>
            </a:r>
            <a:r>
              <a:rPr lang="tr-TR" dirty="0"/>
              <a:t> </a:t>
            </a:r>
            <a:r>
              <a:rPr lang="tr-TR" dirty="0" err="1"/>
              <a:t>shell</a:t>
            </a:r>
            <a:r>
              <a:rPr lang="tr-TR" dirty="0"/>
              <a:t>, hedef sistemin saldırganın makinesine bağlanarak komutları almasıdır. Saldırgan, hedef sisteme bir bağlantı oluşturmaz, bunun yerine hedef sistem saldırganın makinesine bağlanır ve komutlar, saldırganın makinesinden hedef sisteme gönderilir. Bu sayede saldırgan, hedef sistemi uzaktan kontrol edebilir.</a:t>
            </a:r>
          </a:p>
        </p:txBody>
      </p:sp>
    </p:spTree>
    <p:extLst>
      <p:ext uri="{BB962C8B-B14F-4D97-AF65-F5344CB8AC3E}">
        <p14:creationId xmlns:p14="http://schemas.microsoft.com/office/powerpoint/2010/main" val="2639413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969491-53D7-0BD5-AB9E-CDE7D378BDCE}"/>
              </a:ext>
            </a:extLst>
          </p:cNvPr>
          <p:cNvSpPr>
            <a:spLocks noGrp="1"/>
          </p:cNvSpPr>
          <p:nvPr>
            <p:ph type="title"/>
          </p:nvPr>
        </p:nvSpPr>
        <p:spPr/>
        <p:txBody>
          <a:bodyPr/>
          <a:lstStyle/>
          <a:p>
            <a:r>
              <a:rPr lang="tr-TR" dirty="0" err="1"/>
              <a:t>Blind</a:t>
            </a:r>
            <a:r>
              <a:rPr lang="tr-TR" dirty="0"/>
              <a:t> Shell nedir ?</a:t>
            </a:r>
          </a:p>
        </p:txBody>
      </p:sp>
      <p:pic>
        <p:nvPicPr>
          <p:cNvPr id="4098" name="Picture 2" descr="Difference Between Bind Shell and Reverse Shell - GeeksforGeeks">
            <a:extLst>
              <a:ext uri="{FF2B5EF4-FFF2-40B4-BE49-F238E27FC236}">
                <a16:creationId xmlns:a16="http://schemas.microsoft.com/office/drawing/2014/main" id="{2E661637-BA15-8505-858E-ABB19C08D4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853248"/>
            <a:ext cx="12015019" cy="5004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62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E6AE60-26D1-CD23-7B69-A29B39077C16}"/>
              </a:ext>
            </a:extLst>
          </p:cNvPr>
          <p:cNvSpPr>
            <a:spLocks noGrp="1"/>
          </p:cNvSpPr>
          <p:nvPr>
            <p:ph type="title"/>
          </p:nvPr>
        </p:nvSpPr>
        <p:spPr/>
        <p:txBody>
          <a:bodyPr/>
          <a:lstStyle/>
          <a:p>
            <a:r>
              <a:rPr lang="tr-TR" dirty="0" err="1"/>
              <a:t>Blind</a:t>
            </a:r>
            <a:r>
              <a:rPr lang="tr-TR" dirty="0"/>
              <a:t> </a:t>
            </a:r>
            <a:r>
              <a:rPr lang="tr-TR" dirty="0" err="1"/>
              <a:t>shell</a:t>
            </a:r>
            <a:endParaRPr lang="tr-TR" dirty="0"/>
          </a:p>
        </p:txBody>
      </p:sp>
      <p:sp>
        <p:nvSpPr>
          <p:cNvPr id="4" name="Rectangle 1">
            <a:extLst>
              <a:ext uri="{FF2B5EF4-FFF2-40B4-BE49-F238E27FC236}">
                <a16:creationId xmlns:a16="http://schemas.microsoft.com/office/drawing/2014/main" id="{B90E5683-A35D-2E45-0718-D49EEF04EDDB}"/>
              </a:ext>
            </a:extLst>
          </p:cNvPr>
          <p:cNvSpPr>
            <a:spLocks noGrp="1" noChangeArrowheads="1"/>
          </p:cNvSpPr>
          <p:nvPr>
            <p:ph idx="1"/>
          </p:nvPr>
        </p:nvSpPr>
        <p:spPr bwMode="auto">
          <a:xfrm>
            <a:off x="1103312" y="2166187"/>
            <a:ext cx="7313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3600" b="0" i="0" u="none" strike="noStrike" cap="none" normalizeH="0" baseline="0" dirty="0" err="1">
                <a:ln>
                  <a:noFill/>
                </a:ln>
                <a:solidFill>
                  <a:schemeClr val="tx1"/>
                </a:solidFill>
                <a:effectLst/>
                <a:latin typeface="Arial" panose="020B0604020202020204" pitchFamily="34" charset="0"/>
              </a:rPr>
              <a:t>Blind</a:t>
            </a:r>
            <a:r>
              <a:rPr kumimoji="0" lang="tr-TR" altLang="tr-TR" sz="3600" b="0" i="0" u="none" strike="noStrike" cap="none" normalizeH="0" baseline="0" dirty="0">
                <a:ln>
                  <a:noFill/>
                </a:ln>
                <a:solidFill>
                  <a:schemeClr val="tx1"/>
                </a:solidFill>
                <a:effectLst/>
                <a:latin typeface="Arial" panose="020B0604020202020204" pitchFamily="34" charset="0"/>
              </a:rPr>
              <a:t> </a:t>
            </a:r>
            <a:r>
              <a:rPr kumimoji="0" lang="tr-TR" altLang="tr-TR" sz="3600" b="0" i="0" u="none" strike="noStrike" cap="none" normalizeH="0" baseline="0" dirty="0" err="1">
                <a:ln>
                  <a:noFill/>
                </a:ln>
                <a:solidFill>
                  <a:schemeClr val="tx1"/>
                </a:solidFill>
                <a:effectLst/>
                <a:latin typeface="Arial" panose="020B0604020202020204" pitchFamily="34" charset="0"/>
              </a:rPr>
              <a:t>shell</a:t>
            </a:r>
            <a:r>
              <a:rPr kumimoji="0" lang="tr-TR" altLang="tr-TR" sz="3600" b="0" i="0" u="none" strike="noStrike" cap="none" normalizeH="0" baseline="0" dirty="0">
                <a:ln>
                  <a:noFill/>
                </a:ln>
                <a:solidFill>
                  <a:schemeClr val="tx1"/>
                </a:solidFill>
                <a:effectLst/>
                <a:latin typeface="Arial" panose="020B0604020202020204" pitchFamily="34" charset="0"/>
              </a:rPr>
              <a:t>, hedefin açık bir portu üzerinden bağlanarak komutlar çalıştırmayı sağlar, ancak çıktı alınmaz. Saldırgan, hedefe bağlanıp komutları çalıştırabilir ama geri dönüş alamaz. </a:t>
            </a:r>
          </a:p>
        </p:txBody>
      </p:sp>
    </p:spTree>
    <p:extLst>
      <p:ext uri="{BB962C8B-B14F-4D97-AF65-F5344CB8AC3E}">
        <p14:creationId xmlns:p14="http://schemas.microsoft.com/office/powerpoint/2010/main" val="33725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2" name="Rectangle 21">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DE4B046-4A5D-08B0-125A-8085C3381F32}"/>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sz="5400" b="0" i="0" kern="1200">
                <a:solidFill>
                  <a:srgbClr val="EBEBEB"/>
                </a:solidFill>
                <a:latin typeface="+mj-lt"/>
                <a:ea typeface="+mj-ea"/>
                <a:cs typeface="+mj-cs"/>
              </a:rPr>
              <a:t>Nmap Kurma İkinci Adım</a:t>
            </a:r>
          </a:p>
        </p:txBody>
      </p:sp>
      <p:sp useBgFill="1">
        <p:nvSpPr>
          <p:cNvPr id="24" name="Rectangle 23">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9" name="İçerik Yer Tutucusu 8">
            <a:extLst>
              <a:ext uri="{FF2B5EF4-FFF2-40B4-BE49-F238E27FC236}">
                <a16:creationId xmlns:a16="http://schemas.microsoft.com/office/drawing/2014/main" id="{D53ADEA1-2AAE-32EC-A16E-0BBB269435A6}"/>
              </a:ext>
            </a:extLst>
          </p:cNvPr>
          <p:cNvPicPr>
            <a:picLocks noGrp="1" noChangeAspect="1"/>
          </p:cNvPicPr>
          <p:nvPr>
            <p:ph idx="1"/>
          </p:nvPr>
        </p:nvPicPr>
        <p:blipFill>
          <a:blip r:embed="rId6"/>
          <a:stretch>
            <a:fillRect/>
          </a:stretch>
        </p:blipFill>
        <p:spPr>
          <a:xfrm>
            <a:off x="636915" y="571803"/>
            <a:ext cx="6915664" cy="5646289"/>
          </a:xfrm>
        </p:spPr>
      </p:pic>
    </p:spTree>
    <p:extLst>
      <p:ext uri="{BB962C8B-B14F-4D97-AF65-F5344CB8AC3E}">
        <p14:creationId xmlns:p14="http://schemas.microsoft.com/office/powerpoint/2010/main" val="134447477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434F2B-E3BB-84DF-BE8E-0DD73DA077A7}"/>
              </a:ext>
            </a:extLst>
          </p:cNvPr>
          <p:cNvSpPr>
            <a:spLocks noGrp="1"/>
          </p:cNvSpPr>
          <p:nvPr>
            <p:ph type="title"/>
          </p:nvPr>
        </p:nvSpPr>
        <p:spPr/>
        <p:txBody>
          <a:bodyPr/>
          <a:lstStyle/>
          <a:p>
            <a:r>
              <a:rPr lang="tr-TR" dirty="0" err="1"/>
              <a:t>SSRFli</a:t>
            </a:r>
            <a:r>
              <a:rPr lang="tr-TR" dirty="0"/>
              <a:t> Siteyi </a:t>
            </a:r>
            <a:r>
              <a:rPr lang="tr-TR" dirty="0" err="1"/>
              <a:t>Hackleyelim</a:t>
            </a:r>
            <a:endParaRPr lang="tr-TR" dirty="0"/>
          </a:p>
        </p:txBody>
      </p:sp>
      <p:sp>
        <p:nvSpPr>
          <p:cNvPr id="3" name="İçerik Yer Tutucusu 2">
            <a:extLst>
              <a:ext uri="{FF2B5EF4-FFF2-40B4-BE49-F238E27FC236}">
                <a16:creationId xmlns:a16="http://schemas.microsoft.com/office/drawing/2014/main" id="{AC09A0E7-07F5-B3D1-256D-9B9492BAFF66}"/>
              </a:ext>
            </a:extLst>
          </p:cNvPr>
          <p:cNvSpPr>
            <a:spLocks noGrp="1"/>
          </p:cNvSpPr>
          <p:nvPr>
            <p:ph idx="1"/>
          </p:nvPr>
        </p:nvSpPr>
        <p:spPr/>
        <p:txBody>
          <a:bodyPr/>
          <a:lstStyle/>
          <a:p>
            <a:r>
              <a:rPr lang="tr-TR" dirty="0"/>
              <a:t>Komut satırını Yönetici Olarak Çalıştırın  ve </a:t>
            </a:r>
            <a:r>
              <a:rPr lang="tr-TR" dirty="0" err="1"/>
              <a:t>lab</a:t>
            </a:r>
            <a:r>
              <a:rPr lang="tr-TR" dirty="0"/>
              <a:t> dosyamıza girelim</a:t>
            </a:r>
          </a:p>
          <a:p>
            <a:pPr marL="0" indent="0">
              <a:buNone/>
            </a:pPr>
            <a:r>
              <a:rPr lang="tr-TR" dirty="0"/>
              <a:t> şu komutu çalıştırın:</a:t>
            </a:r>
          </a:p>
          <a:p>
            <a:pPr marL="0" indent="0">
              <a:buNone/>
            </a:pPr>
            <a:r>
              <a:rPr lang="tr-TR" dirty="0" err="1"/>
              <a:t>python</a:t>
            </a:r>
            <a:r>
              <a:rPr lang="tr-TR" dirty="0"/>
              <a:t> websitesi_tasarim_ssrf.py</a:t>
            </a:r>
          </a:p>
          <a:p>
            <a:pPr marL="0" indent="0">
              <a:buNone/>
            </a:pPr>
            <a:r>
              <a:rPr lang="tr-TR" dirty="0" err="1"/>
              <a:t>Local</a:t>
            </a:r>
            <a:r>
              <a:rPr lang="tr-TR" dirty="0"/>
              <a:t> </a:t>
            </a:r>
            <a:r>
              <a:rPr lang="tr-TR" dirty="0" err="1"/>
              <a:t>are</a:t>
            </a:r>
            <a:r>
              <a:rPr lang="tr-TR" dirty="0"/>
              <a:t> network ip adresini girin</a:t>
            </a:r>
          </a:p>
        </p:txBody>
      </p:sp>
    </p:spTree>
    <p:extLst>
      <p:ext uri="{BB962C8B-B14F-4D97-AF65-F5344CB8AC3E}">
        <p14:creationId xmlns:p14="http://schemas.microsoft.com/office/powerpoint/2010/main" val="181065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A37938-B48F-8D01-5ADF-07030AE5FE17}"/>
              </a:ext>
            </a:extLst>
          </p:cNvPr>
          <p:cNvSpPr>
            <a:spLocks noGrp="1"/>
          </p:cNvSpPr>
          <p:nvPr>
            <p:ph type="title"/>
          </p:nvPr>
        </p:nvSpPr>
        <p:spPr/>
        <p:txBody>
          <a:bodyPr/>
          <a:lstStyle/>
          <a:p>
            <a:r>
              <a:rPr lang="tr-TR" dirty="0" err="1"/>
              <a:t>Tcp</a:t>
            </a:r>
            <a:r>
              <a:rPr lang="tr-TR" dirty="0"/>
              <a:t> Geçiş Pratik örneklerle</a:t>
            </a:r>
          </a:p>
        </p:txBody>
      </p:sp>
      <p:sp>
        <p:nvSpPr>
          <p:cNvPr id="3" name="İçerik Yer Tutucusu 2">
            <a:extLst>
              <a:ext uri="{FF2B5EF4-FFF2-40B4-BE49-F238E27FC236}">
                <a16:creationId xmlns:a16="http://schemas.microsoft.com/office/drawing/2014/main" id="{6BBA85B0-9A84-29E0-06BC-D6DE4B8B595C}"/>
              </a:ext>
            </a:extLst>
          </p:cNvPr>
          <p:cNvSpPr>
            <a:spLocks noGrp="1"/>
          </p:cNvSpPr>
          <p:nvPr>
            <p:ph idx="1"/>
          </p:nvPr>
        </p:nvSpPr>
        <p:spPr/>
        <p:txBody>
          <a:bodyPr/>
          <a:lstStyle/>
          <a:p>
            <a:r>
              <a:rPr lang="tr-TR" dirty="0" err="1"/>
              <a:t>Tcp</a:t>
            </a:r>
            <a:r>
              <a:rPr lang="tr-TR" dirty="0"/>
              <a:t> </a:t>
            </a:r>
            <a:r>
              <a:rPr lang="tr-TR" dirty="0" err="1"/>
              <a:t>session</a:t>
            </a:r>
            <a:r>
              <a:rPr lang="tr-TR" dirty="0"/>
              <a:t> nedir ? </a:t>
            </a:r>
          </a:p>
          <a:p>
            <a:r>
              <a:rPr lang="tr-TR" dirty="0" err="1"/>
              <a:t>Tcp</a:t>
            </a:r>
            <a:r>
              <a:rPr lang="tr-TR" dirty="0"/>
              <a:t> </a:t>
            </a:r>
            <a:r>
              <a:rPr lang="tr-TR" dirty="0" err="1"/>
              <a:t>seq</a:t>
            </a:r>
            <a:r>
              <a:rPr lang="tr-TR" dirty="0"/>
              <a:t> nedir?</a:t>
            </a:r>
          </a:p>
          <a:p>
            <a:r>
              <a:rPr lang="tr-TR" dirty="0" err="1"/>
              <a:t>Tcp</a:t>
            </a:r>
            <a:r>
              <a:rPr lang="tr-TR" dirty="0"/>
              <a:t> </a:t>
            </a:r>
            <a:r>
              <a:rPr lang="tr-TR" dirty="0" err="1"/>
              <a:t>syn-ack</a:t>
            </a:r>
            <a:r>
              <a:rPr lang="tr-TR" dirty="0"/>
              <a:t> </a:t>
            </a:r>
            <a:r>
              <a:rPr lang="tr-TR" dirty="0" err="1"/>
              <a:t>fin</a:t>
            </a:r>
            <a:r>
              <a:rPr lang="tr-TR" dirty="0"/>
              <a:t> bayrağı</a:t>
            </a:r>
          </a:p>
          <a:p>
            <a:r>
              <a:rPr lang="tr-TR" dirty="0" err="1"/>
              <a:t>Tcp</a:t>
            </a:r>
            <a:r>
              <a:rPr lang="tr-TR" dirty="0"/>
              <a:t> segmentler</a:t>
            </a:r>
          </a:p>
          <a:p>
            <a:r>
              <a:rPr lang="tr-TR" dirty="0" err="1"/>
              <a:t>Tcp</a:t>
            </a:r>
            <a:r>
              <a:rPr lang="tr-TR" dirty="0"/>
              <a:t> </a:t>
            </a:r>
            <a:r>
              <a:rPr lang="tr-TR" dirty="0" err="1"/>
              <a:t>psh</a:t>
            </a:r>
            <a:endParaRPr lang="tr-TR" dirty="0"/>
          </a:p>
          <a:p>
            <a:endParaRPr lang="tr-TR" dirty="0"/>
          </a:p>
        </p:txBody>
      </p:sp>
    </p:spTree>
    <p:extLst>
      <p:ext uri="{BB962C8B-B14F-4D97-AF65-F5344CB8AC3E}">
        <p14:creationId xmlns:p14="http://schemas.microsoft.com/office/powerpoint/2010/main" val="24519234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968A15-4617-883C-5F43-313D90473E71}"/>
              </a:ext>
            </a:extLst>
          </p:cNvPr>
          <p:cNvSpPr>
            <a:spLocks noGrp="1"/>
          </p:cNvSpPr>
          <p:nvPr>
            <p:ph type="title"/>
          </p:nvPr>
        </p:nvSpPr>
        <p:spPr/>
        <p:txBody>
          <a:bodyPr/>
          <a:lstStyle/>
          <a:p>
            <a:r>
              <a:rPr lang="tr-TR" dirty="0" err="1"/>
              <a:t>Tcp</a:t>
            </a:r>
            <a:r>
              <a:rPr lang="tr-TR" dirty="0"/>
              <a:t> </a:t>
            </a:r>
            <a:r>
              <a:rPr lang="tr-TR" dirty="0" err="1"/>
              <a:t>Session</a:t>
            </a:r>
            <a:r>
              <a:rPr lang="tr-TR" dirty="0"/>
              <a:t> Nedir?</a:t>
            </a:r>
          </a:p>
        </p:txBody>
      </p:sp>
      <p:sp>
        <p:nvSpPr>
          <p:cNvPr id="3" name="İçerik Yer Tutucusu 2">
            <a:extLst>
              <a:ext uri="{FF2B5EF4-FFF2-40B4-BE49-F238E27FC236}">
                <a16:creationId xmlns:a16="http://schemas.microsoft.com/office/drawing/2014/main" id="{EADE1902-73EC-5AA2-2943-6859479EB01D}"/>
              </a:ext>
            </a:extLst>
          </p:cNvPr>
          <p:cNvSpPr>
            <a:spLocks noGrp="1"/>
          </p:cNvSpPr>
          <p:nvPr>
            <p:ph idx="1"/>
          </p:nvPr>
        </p:nvSpPr>
        <p:spPr>
          <a:xfrm>
            <a:off x="98324" y="1376516"/>
            <a:ext cx="11877366" cy="5279923"/>
          </a:xfrm>
        </p:spPr>
        <p:txBody>
          <a:bodyPr>
            <a:normAutofit fontScale="85000" lnSpcReduction="20000"/>
          </a:bodyPr>
          <a:lstStyle/>
          <a:p>
            <a:r>
              <a:rPr lang="tr-TR" b="1" dirty="0"/>
              <a:t>TCP </a:t>
            </a:r>
            <a:r>
              <a:rPr lang="tr-TR" b="1" dirty="0" err="1"/>
              <a:t>session</a:t>
            </a:r>
            <a:r>
              <a:rPr lang="tr-TR" dirty="0"/>
              <a:t> (TCP oturumu), </a:t>
            </a:r>
            <a:r>
              <a:rPr lang="tr-TR" b="1" dirty="0"/>
              <a:t>TCP bağlantısı</a:t>
            </a:r>
            <a:r>
              <a:rPr lang="tr-TR" dirty="0"/>
              <a:t> kurularak yapılan iletişim sürecine verilen isimdir. Bu oturum, iki cihaz arasında veri iletimi için açılan ve kapatılan bir bağlantıyı ifade eder. TCP, bağlantı odaklı bir protokoldür, yani iletişim başlamadan önce bir bağlantı kurulması gerekir ve veri iletimi sonunda bağlantı kapatılır.</a:t>
            </a:r>
          </a:p>
          <a:p>
            <a:r>
              <a:rPr lang="tr-TR" b="1" dirty="0"/>
              <a:t>TCP Oturumunun Aşamaları</a:t>
            </a:r>
          </a:p>
          <a:p>
            <a:pPr>
              <a:buFont typeface="+mj-lt"/>
              <a:buAutoNum type="arabicPeriod"/>
            </a:pPr>
            <a:r>
              <a:rPr lang="tr-TR" b="1" dirty="0"/>
              <a:t>Bağlantı Kurulumu (Three-</a:t>
            </a:r>
            <a:r>
              <a:rPr lang="tr-TR" b="1" dirty="0" err="1"/>
              <a:t>way</a:t>
            </a:r>
            <a:r>
              <a:rPr lang="tr-TR" b="1" dirty="0"/>
              <a:t> </a:t>
            </a:r>
            <a:r>
              <a:rPr lang="tr-TR" b="1" dirty="0" err="1"/>
              <a:t>handshake</a:t>
            </a:r>
            <a:r>
              <a:rPr lang="tr-TR" b="1" dirty="0"/>
              <a:t>)</a:t>
            </a:r>
            <a:r>
              <a:rPr lang="tr-TR" dirty="0"/>
              <a:t>:</a:t>
            </a:r>
          </a:p>
          <a:p>
            <a:pPr marL="742950" lvl="1" indent="-285750">
              <a:buFont typeface="+mj-lt"/>
              <a:buAutoNum type="arabicPeriod"/>
            </a:pPr>
            <a:r>
              <a:rPr lang="tr-TR" b="1" dirty="0"/>
              <a:t>SYN</a:t>
            </a:r>
            <a:r>
              <a:rPr lang="tr-TR" dirty="0"/>
              <a:t>: Bağlantı başlatma isteği gönderilir.</a:t>
            </a:r>
          </a:p>
          <a:p>
            <a:pPr marL="742950" lvl="1" indent="-285750">
              <a:buFont typeface="+mj-lt"/>
              <a:buAutoNum type="arabicPeriod"/>
            </a:pPr>
            <a:r>
              <a:rPr lang="tr-TR" b="1" dirty="0"/>
              <a:t>SYN-ACK</a:t>
            </a:r>
            <a:r>
              <a:rPr lang="tr-TR" dirty="0"/>
              <a:t>: Bağlantı başlatma isteği kabul edilir ve onaylanır.</a:t>
            </a:r>
          </a:p>
          <a:p>
            <a:pPr marL="742950" lvl="1" indent="-285750">
              <a:buFont typeface="+mj-lt"/>
              <a:buAutoNum type="arabicPeriod"/>
            </a:pPr>
            <a:r>
              <a:rPr lang="tr-TR" b="1" dirty="0"/>
              <a:t>ACK</a:t>
            </a:r>
            <a:r>
              <a:rPr lang="tr-TR" dirty="0"/>
              <a:t>: Bağlantı kurulduğu onaylanır.</a:t>
            </a:r>
          </a:p>
          <a:p>
            <a:pPr>
              <a:buFont typeface="+mj-lt"/>
              <a:buAutoNum type="arabicPeriod"/>
            </a:pPr>
            <a:r>
              <a:rPr lang="tr-TR" dirty="0"/>
              <a:t>Bu üç aşama, oturumun başlatılmasını sağlar.</a:t>
            </a:r>
          </a:p>
          <a:p>
            <a:pPr>
              <a:buFont typeface="+mj-lt"/>
              <a:buAutoNum type="arabicPeriod"/>
            </a:pPr>
            <a:r>
              <a:rPr lang="tr-TR" b="1" dirty="0"/>
              <a:t>Veri İletimi</a:t>
            </a:r>
            <a:r>
              <a:rPr lang="tr-TR" dirty="0"/>
              <a:t>: Bağlantı kurulduktan sonra, veri paketleri sırasıyla gönderilir. TCP, verilerin sıralı bir şekilde ve eksiksiz iletilmesini sağlar. Hatalı paketler yeniden gönderilir.</a:t>
            </a:r>
          </a:p>
          <a:p>
            <a:pPr>
              <a:buFont typeface="+mj-lt"/>
              <a:buAutoNum type="arabicPeriod"/>
            </a:pPr>
            <a:r>
              <a:rPr lang="tr-TR" b="1" dirty="0"/>
              <a:t>Bağlantı Kapatma</a:t>
            </a:r>
            <a:r>
              <a:rPr lang="tr-TR" dirty="0"/>
              <a:t>: Veri iletimi tamamlandıktan sonra, her iki taraf da bağlantıyı sonlandırmak için </a:t>
            </a:r>
            <a:r>
              <a:rPr lang="tr-TR" b="1" dirty="0"/>
              <a:t>FIN</a:t>
            </a:r>
            <a:r>
              <a:rPr lang="tr-TR" dirty="0"/>
              <a:t> (</a:t>
            </a:r>
            <a:r>
              <a:rPr lang="tr-TR" dirty="0" err="1"/>
              <a:t>Finish</a:t>
            </a:r>
            <a:r>
              <a:rPr lang="tr-TR" dirty="0"/>
              <a:t>) paketini gönderir. Bu aşamada bağlantı düzgün şekilde kapanır.</a:t>
            </a:r>
          </a:p>
          <a:p>
            <a:r>
              <a:rPr lang="tr-TR" b="1" dirty="0"/>
              <a:t>Özetle:</a:t>
            </a:r>
          </a:p>
          <a:p>
            <a:pPr>
              <a:buFont typeface="Arial" panose="020B0604020202020204" pitchFamily="34" charset="0"/>
              <a:buChar char="•"/>
            </a:pPr>
            <a:r>
              <a:rPr lang="tr-TR" b="1" dirty="0"/>
              <a:t>TCP </a:t>
            </a:r>
            <a:r>
              <a:rPr lang="tr-TR" b="1" dirty="0" err="1"/>
              <a:t>session</a:t>
            </a:r>
            <a:r>
              <a:rPr lang="tr-TR" dirty="0"/>
              <a:t>, iki cihaz arasında güvenilir veri iletimi sağlayan bir bağlantıdır.</a:t>
            </a:r>
          </a:p>
          <a:p>
            <a:pPr>
              <a:buFont typeface="Arial" panose="020B0604020202020204" pitchFamily="34" charset="0"/>
              <a:buChar char="•"/>
            </a:pPr>
            <a:r>
              <a:rPr lang="tr-TR" dirty="0"/>
              <a:t>Bağlantı kurulduktan sonra veri iletimi gerçekleşir ve bağlantı sonlandırılır.</a:t>
            </a:r>
          </a:p>
          <a:p>
            <a:pPr>
              <a:buFont typeface="Arial" panose="020B0604020202020204" pitchFamily="34" charset="0"/>
              <a:buChar char="•"/>
            </a:pPr>
            <a:r>
              <a:rPr lang="tr-TR" dirty="0"/>
              <a:t>Bu işlem, üç aşamalı bağlantı kurma (</a:t>
            </a:r>
            <a:r>
              <a:rPr lang="tr-TR" dirty="0" err="1"/>
              <a:t>handshake</a:t>
            </a:r>
            <a:r>
              <a:rPr lang="tr-TR" dirty="0"/>
              <a:t>) ve veri iletimi aşamalarını içerir.</a:t>
            </a:r>
          </a:p>
          <a:p>
            <a:endParaRPr lang="tr-TR" dirty="0"/>
          </a:p>
        </p:txBody>
      </p:sp>
    </p:spTree>
    <p:extLst>
      <p:ext uri="{BB962C8B-B14F-4D97-AF65-F5344CB8AC3E}">
        <p14:creationId xmlns:p14="http://schemas.microsoft.com/office/powerpoint/2010/main" val="955258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DF9C3C-FA7D-F84F-35AE-60B3DD95550B}"/>
              </a:ext>
            </a:extLst>
          </p:cNvPr>
          <p:cNvSpPr>
            <a:spLocks noGrp="1"/>
          </p:cNvSpPr>
          <p:nvPr>
            <p:ph type="title"/>
          </p:nvPr>
        </p:nvSpPr>
        <p:spPr/>
        <p:txBody>
          <a:bodyPr/>
          <a:lstStyle/>
          <a:p>
            <a:r>
              <a:rPr lang="tr-TR" dirty="0" err="1"/>
              <a:t>Tcp</a:t>
            </a:r>
            <a:r>
              <a:rPr lang="tr-TR" dirty="0"/>
              <a:t> </a:t>
            </a:r>
            <a:r>
              <a:rPr lang="tr-TR" dirty="0" err="1"/>
              <a:t>seq</a:t>
            </a:r>
            <a:r>
              <a:rPr lang="tr-TR" dirty="0"/>
              <a:t> nedir?</a:t>
            </a:r>
          </a:p>
        </p:txBody>
      </p:sp>
      <p:sp>
        <p:nvSpPr>
          <p:cNvPr id="3" name="İçerik Yer Tutucusu 2">
            <a:extLst>
              <a:ext uri="{FF2B5EF4-FFF2-40B4-BE49-F238E27FC236}">
                <a16:creationId xmlns:a16="http://schemas.microsoft.com/office/drawing/2014/main" id="{01AE2376-B28C-DC8A-9702-DAE2D5DB6437}"/>
              </a:ext>
            </a:extLst>
          </p:cNvPr>
          <p:cNvSpPr>
            <a:spLocks noGrp="1"/>
          </p:cNvSpPr>
          <p:nvPr>
            <p:ph idx="1"/>
          </p:nvPr>
        </p:nvSpPr>
        <p:spPr>
          <a:xfrm>
            <a:off x="314632" y="1494503"/>
            <a:ext cx="11346426" cy="5142271"/>
          </a:xfrm>
        </p:spPr>
        <p:txBody>
          <a:bodyPr>
            <a:normAutofit fontScale="70000" lnSpcReduction="20000"/>
          </a:bodyPr>
          <a:lstStyle/>
          <a:p>
            <a:r>
              <a:rPr lang="tr-TR" dirty="0"/>
              <a:t>TCP'deki </a:t>
            </a:r>
            <a:r>
              <a:rPr lang="tr-TR" b="1" dirty="0" err="1"/>
              <a:t>sequence</a:t>
            </a:r>
            <a:r>
              <a:rPr lang="tr-TR" b="1" dirty="0"/>
              <a:t> </a:t>
            </a:r>
            <a:r>
              <a:rPr lang="tr-TR" b="1" dirty="0" err="1"/>
              <a:t>number</a:t>
            </a:r>
            <a:r>
              <a:rPr lang="tr-TR" dirty="0"/>
              <a:t> (veya </a:t>
            </a:r>
            <a:r>
              <a:rPr lang="tr-TR" b="1" dirty="0" err="1"/>
              <a:t>seq</a:t>
            </a:r>
            <a:r>
              <a:rPr lang="tr-TR" dirty="0"/>
              <a:t>) bir veri paketinin sırasını belirtir. TCP bağlantıları, gönderilen verilerin </a:t>
            </a:r>
            <a:r>
              <a:rPr lang="tr-TR" b="1" dirty="0"/>
              <a:t>sırasıyla</a:t>
            </a:r>
            <a:r>
              <a:rPr lang="tr-TR" dirty="0"/>
              <a:t> ve </a:t>
            </a:r>
            <a:r>
              <a:rPr lang="tr-TR" b="1" dirty="0"/>
              <a:t>eksiksiz</a:t>
            </a:r>
            <a:r>
              <a:rPr lang="tr-TR" dirty="0"/>
              <a:t> bir şekilde iletilmesini sağlamak için bu numarayı kullanır. Bunu, bir postanın üzerinde yazılı olan sıra numarasına benzetebiliriz. Yani, her paket için bir sıra numarası atılır ve bu numara, alıcı cihazın doğru sırayla veriyi almasına yardımcı olur.</a:t>
            </a:r>
          </a:p>
          <a:p>
            <a:r>
              <a:rPr lang="tr-TR" b="1" dirty="0"/>
              <a:t>Temel Özellikleri:</a:t>
            </a:r>
          </a:p>
          <a:p>
            <a:pPr>
              <a:buFont typeface="Arial" panose="020B0604020202020204" pitchFamily="34" charset="0"/>
              <a:buChar char="•"/>
            </a:pPr>
            <a:r>
              <a:rPr lang="tr-TR" b="1" dirty="0"/>
              <a:t>Bağlantı Başlangıcı</a:t>
            </a:r>
            <a:r>
              <a:rPr lang="tr-TR" dirty="0"/>
              <a:t>: Bir TCP bağlantısı başlatıldığında, başlangıç bir </a:t>
            </a:r>
            <a:r>
              <a:rPr lang="tr-TR" b="1" dirty="0" err="1"/>
              <a:t>seq</a:t>
            </a:r>
            <a:r>
              <a:rPr lang="tr-TR" b="1" dirty="0"/>
              <a:t> numarası</a:t>
            </a:r>
            <a:r>
              <a:rPr lang="tr-TR" dirty="0"/>
              <a:t> ile yapılır. Bu numara genellikle rastgele seçilir.</a:t>
            </a:r>
          </a:p>
          <a:p>
            <a:pPr>
              <a:buFont typeface="Arial" panose="020B0604020202020204" pitchFamily="34" charset="0"/>
              <a:buChar char="•"/>
            </a:pPr>
            <a:r>
              <a:rPr lang="tr-TR" b="1" dirty="0"/>
              <a:t>Veri Gönderimi</a:t>
            </a:r>
            <a:r>
              <a:rPr lang="tr-TR" dirty="0"/>
              <a:t>: Her yeni veri segmenti gönderildiğinde, bir </a:t>
            </a:r>
            <a:r>
              <a:rPr lang="tr-TR" b="1" dirty="0" err="1"/>
              <a:t>seq</a:t>
            </a:r>
            <a:r>
              <a:rPr lang="tr-TR" b="1" dirty="0"/>
              <a:t> numarası</a:t>
            </a:r>
            <a:r>
              <a:rPr lang="tr-TR" dirty="0"/>
              <a:t> atanır. Bu numara, alıcıya gönderilen verinin sırasını takip etmesini sağlar.</a:t>
            </a:r>
          </a:p>
          <a:p>
            <a:pPr>
              <a:buFont typeface="Arial" panose="020B0604020202020204" pitchFamily="34" charset="0"/>
              <a:buChar char="•"/>
            </a:pPr>
            <a:r>
              <a:rPr lang="tr-TR" b="1" dirty="0"/>
              <a:t>ACK ve </a:t>
            </a:r>
            <a:r>
              <a:rPr lang="tr-TR" b="1" dirty="0" err="1"/>
              <a:t>Seq</a:t>
            </a:r>
            <a:r>
              <a:rPr lang="tr-TR" dirty="0"/>
              <a:t>: Alıcı, her veriyi aldığında, bir </a:t>
            </a:r>
            <a:r>
              <a:rPr lang="tr-TR" b="1" dirty="0"/>
              <a:t>ACK</a:t>
            </a:r>
            <a:r>
              <a:rPr lang="tr-TR" dirty="0"/>
              <a:t> (onay) mesajı gönderir. Bu ACK mesajında, </a:t>
            </a:r>
            <a:r>
              <a:rPr lang="tr-TR" b="1" dirty="0" err="1"/>
              <a:t>next</a:t>
            </a:r>
            <a:r>
              <a:rPr lang="tr-TR" b="1" dirty="0"/>
              <a:t> </a:t>
            </a:r>
            <a:r>
              <a:rPr lang="tr-TR" b="1" dirty="0" err="1"/>
              <a:t>expected</a:t>
            </a:r>
            <a:r>
              <a:rPr lang="tr-TR" b="1" dirty="0"/>
              <a:t> </a:t>
            </a:r>
            <a:r>
              <a:rPr lang="tr-TR" b="1" dirty="0" err="1"/>
              <a:t>seq</a:t>
            </a:r>
            <a:r>
              <a:rPr lang="tr-TR" b="1" dirty="0"/>
              <a:t> numarası</a:t>
            </a:r>
            <a:r>
              <a:rPr lang="tr-TR" dirty="0"/>
              <a:t> belirtilir, yani alıcının bir sonraki alacağı veri segmentinin </a:t>
            </a:r>
            <a:r>
              <a:rPr lang="tr-TR" dirty="0" err="1"/>
              <a:t>seq</a:t>
            </a:r>
            <a:r>
              <a:rPr lang="tr-TR" dirty="0"/>
              <a:t> numarası.</a:t>
            </a:r>
          </a:p>
          <a:p>
            <a:r>
              <a:rPr lang="tr-TR" b="1" dirty="0"/>
              <a:t>Basit Bir Örnek:</a:t>
            </a:r>
          </a:p>
          <a:p>
            <a:pPr>
              <a:buFont typeface="+mj-lt"/>
              <a:buAutoNum type="arabicPeriod"/>
            </a:pPr>
            <a:r>
              <a:rPr lang="tr-TR" b="1" dirty="0"/>
              <a:t>Bağlantı Kurulumu</a:t>
            </a:r>
            <a:r>
              <a:rPr lang="tr-TR" dirty="0"/>
              <a:t>: Diyelim ki, Ali (gönderen) ve Veli (alıcı) arasında bir TCP bağlantısı başlatıldı.</a:t>
            </a:r>
          </a:p>
          <a:p>
            <a:pPr marL="742950" lvl="1" indent="-285750">
              <a:buFont typeface="+mj-lt"/>
              <a:buAutoNum type="arabicPeriod"/>
            </a:pPr>
            <a:r>
              <a:rPr lang="tr-TR" dirty="0"/>
              <a:t>Ali, veri göndermeye başlamadan önce </a:t>
            </a:r>
            <a:r>
              <a:rPr lang="tr-TR" b="1" dirty="0" err="1"/>
              <a:t>seq</a:t>
            </a:r>
            <a:r>
              <a:rPr lang="tr-TR" b="1" dirty="0"/>
              <a:t> numarası</a:t>
            </a:r>
            <a:r>
              <a:rPr lang="tr-TR" dirty="0"/>
              <a:t> belirler. Örneğin, </a:t>
            </a:r>
            <a:r>
              <a:rPr lang="tr-TR" b="1" dirty="0" err="1"/>
              <a:t>seq</a:t>
            </a:r>
            <a:r>
              <a:rPr lang="tr-TR" b="1" dirty="0"/>
              <a:t> = 1000</a:t>
            </a:r>
            <a:r>
              <a:rPr lang="tr-TR" dirty="0"/>
              <a:t>.</a:t>
            </a:r>
          </a:p>
          <a:p>
            <a:pPr>
              <a:buFont typeface="+mj-lt"/>
              <a:buAutoNum type="arabicPeriod"/>
            </a:pPr>
            <a:r>
              <a:rPr lang="tr-TR" b="1" dirty="0"/>
              <a:t>Veri Gönderimi</a:t>
            </a:r>
            <a:r>
              <a:rPr lang="tr-TR" dirty="0"/>
              <a:t>: Ali veri göndermeye başlar.</a:t>
            </a:r>
          </a:p>
          <a:p>
            <a:pPr marL="742950" lvl="1" indent="-285750">
              <a:buFont typeface="+mj-lt"/>
              <a:buAutoNum type="arabicPeriod"/>
            </a:pPr>
            <a:r>
              <a:rPr lang="tr-TR" dirty="0"/>
              <a:t>Ali'nin gönderdiği ilk segmentin </a:t>
            </a:r>
            <a:r>
              <a:rPr lang="tr-TR" b="1" dirty="0" err="1"/>
              <a:t>seq</a:t>
            </a:r>
            <a:r>
              <a:rPr lang="tr-TR" b="1" dirty="0"/>
              <a:t> = 1000</a:t>
            </a:r>
            <a:r>
              <a:rPr lang="tr-TR" dirty="0"/>
              <a:t>'dir.</a:t>
            </a:r>
          </a:p>
          <a:p>
            <a:pPr marL="742950" lvl="1" indent="-285750">
              <a:buFont typeface="+mj-lt"/>
              <a:buAutoNum type="arabicPeriod"/>
            </a:pPr>
            <a:r>
              <a:rPr lang="tr-TR" dirty="0"/>
              <a:t>Veli, bu paketi alır ve </a:t>
            </a:r>
            <a:r>
              <a:rPr lang="tr-TR" b="1" dirty="0"/>
              <a:t>ACK</a:t>
            </a:r>
            <a:r>
              <a:rPr lang="tr-TR" dirty="0"/>
              <a:t> olarak </a:t>
            </a:r>
            <a:r>
              <a:rPr lang="tr-TR" b="1" dirty="0" err="1"/>
              <a:t>seq</a:t>
            </a:r>
            <a:r>
              <a:rPr lang="tr-TR" b="1" dirty="0"/>
              <a:t> = 1001</a:t>
            </a:r>
            <a:r>
              <a:rPr lang="tr-TR" dirty="0"/>
              <a:t> (bir sonraki beklenen numara) gönderir.</a:t>
            </a:r>
          </a:p>
          <a:p>
            <a:pPr>
              <a:buFont typeface="+mj-lt"/>
              <a:buAutoNum type="arabicPeriod"/>
            </a:pPr>
            <a:r>
              <a:rPr lang="tr-TR" b="1" dirty="0"/>
              <a:t>Veri Devamı</a:t>
            </a:r>
            <a:r>
              <a:rPr lang="tr-TR" dirty="0"/>
              <a:t>: Ali bir sonraki veri segmentini gönderir.</a:t>
            </a:r>
          </a:p>
          <a:p>
            <a:pPr marL="742950" lvl="1" indent="-285750">
              <a:buFont typeface="+mj-lt"/>
              <a:buAutoNum type="arabicPeriod"/>
            </a:pPr>
            <a:r>
              <a:rPr lang="tr-TR" dirty="0"/>
              <a:t>Ali'nin ikinci veri segmentinin </a:t>
            </a:r>
            <a:r>
              <a:rPr lang="tr-TR" b="1" dirty="0" err="1"/>
              <a:t>seq</a:t>
            </a:r>
            <a:r>
              <a:rPr lang="tr-TR" b="1" dirty="0"/>
              <a:t> = 1001</a:t>
            </a:r>
            <a:r>
              <a:rPr lang="tr-TR" dirty="0"/>
              <a:t> olacaktır ve Veli de </a:t>
            </a:r>
            <a:r>
              <a:rPr lang="tr-TR" b="1" dirty="0"/>
              <a:t>ACK</a:t>
            </a:r>
            <a:r>
              <a:rPr lang="tr-TR" dirty="0"/>
              <a:t> olarak </a:t>
            </a:r>
            <a:r>
              <a:rPr lang="tr-TR" b="1" dirty="0" err="1"/>
              <a:t>seq</a:t>
            </a:r>
            <a:r>
              <a:rPr lang="tr-TR" b="1" dirty="0"/>
              <a:t> = 1002</a:t>
            </a:r>
            <a:r>
              <a:rPr lang="tr-TR" dirty="0"/>
              <a:t> gönderir.</a:t>
            </a:r>
          </a:p>
          <a:p>
            <a:pPr>
              <a:buFont typeface="+mj-lt"/>
              <a:buAutoNum type="arabicPeriod"/>
            </a:pPr>
            <a:r>
              <a:rPr lang="tr-TR" b="1" dirty="0"/>
              <a:t>Veri ve ACK Döngüsü</a:t>
            </a:r>
            <a:r>
              <a:rPr lang="tr-TR" dirty="0"/>
              <a:t>: Bu şekilde, her veri segmentinin bir numarası olur ve her bir ACK mesajında, alıcının bir sonraki beklediği numara belirtilir.</a:t>
            </a:r>
          </a:p>
          <a:p>
            <a:endParaRPr lang="tr-TR" dirty="0"/>
          </a:p>
        </p:txBody>
      </p:sp>
    </p:spTree>
    <p:extLst>
      <p:ext uri="{BB962C8B-B14F-4D97-AF65-F5344CB8AC3E}">
        <p14:creationId xmlns:p14="http://schemas.microsoft.com/office/powerpoint/2010/main" val="549346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FE6139-9662-412D-FF58-4C1CB420CE48}"/>
              </a:ext>
            </a:extLst>
          </p:cNvPr>
          <p:cNvSpPr>
            <a:spLocks noGrp="1"/>
          </p:cNvSpPr>
          <p:nvPr>
            <p:ph type="title"/>
          </p:nvPr>
        </p:nvSpPr>
        <p:spPr/>
        <p:txBody>
          <a:bodyPr/>
          <a:lstStyle/>
          <a:p>
            <a:endParaRPr lang="tr-TR"/>
          </a:p>
        </p:txBody>
      </p:sp>
      <p:pic>
        <p:nvPicPr>
          <p:cNvPr id="3074" name="Picture 2" descr="Three-Way Handshake - an overview | ScienceDirect Topics">
            <a:extLst>
              <a:ext uri="{FF2B5EF4-FFF2-40B4-BE49-F238E27FC236}">
                <a16:creationId xmlns:a16="http://schemas.microsoft.com/office/drawing/2014/main" id="{53461C4F-B3E1-76F4-C093-383E4A33E0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715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58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9BE81B-3E0C-3423-A5B2-68A78B94E2BF}"/>
              </a:ext>
            </a:extLst>
          </p:cNvPr>
          <p:cNvSpPr>
            <a:spLocks noGrp="1"/>
          </p:cNvSpPr>
          <p:nvPr>
            <p:ph type="title"/>
          </p:nvPr>
        </p:nvSpPr>
        <p:spPr/>
        <p:txBody>
          <a:bodyPr/>
          <a:lstStyle/>
          <a:p>
            <a:r>
              <a:rPr lang="tr-TR" dirty="0" err="1"/>
              <a:t>Tcp</a:t>
            </a:r>
            <a:r>
              <a:rPr lang="tr-TR" dirty="0"/>
              <a:t> segmentleri</a:t>
            </a:r>
          </a:p>
        </p:txBody>
      </p:sp>
      <p:sp>
        <p:nvSpPr>
          <p:cNvPr id="4" name="Rectangle 1">
            <a:extLst>
              <a:ext uri="{FF2B5EF4-FFF2-40B4-BE49-F238E27FC236}">
                <a16:creationId xmlns:a16="http://schemas.microsoft.com/office/drawing/2014/main" id="{F03E059A-DDF5-3EAE-4200-55C838351C32}"/>
              </a:ext>
            </a:extLst>
          </p:cNvPr>
          <p:cNvSpPr>
            <a:spLocks noGrp="1" noChangeArrowheads="1"/>
          </p:cNvSpPr>
          <p:nvPr>
            <p:ph idx="1"/>
          </p:nvPr>
        </p:nvSpPr>
        <p:spPr bwMode="auto">
          <a:xfrm>
            <a:off x="108155" y="1619213"/>
            <a:ext cx="12172335"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tx1"/>
                </a:solidFill>
                <a:effectLst/>
                <a:latin typeface="Arial" panose="020B0604020202020204" pitchFamily="34" charset="0"/>
              </a:rPr>
              <a:t>TCP segment veriyi iletirken </a:t>
            </a:r>
            <a:r>
              <a:rPr kumimoji="0" lang="tr-TR" altLang="tr-TR" sz="1600" b="0" i="0" u="none" strike="noStrike" cap="none" normalizeH="0" baseline="0" dirty="0" err="1">
                <a:ln>
                  <a:noFill/>
                </a:ln>
                <a:solidFill>
                  <a:schemeClr val="tx1"/>
                </a:solidFill>
                <a:effectLst/>
                <a:latin typeface="Arial" panose="020B0604020202020204" pitchFamily="34" charset="0"/>
              </a:rPr>
              <a:t>parçalarak</a:t>
            </a:r>
            <a:r>
              <a:rPr kumimoji="0" lang="tr-TR" altLang="tr-TR" sz="1600" b="0" i="0" u="none" strike="noStrike" cap="none" normalizeH="0" baseline="0" dirty="0">
                <a:ln>
                  <a:noFill/>
                </a:ln>
                <a:solidFill>
                  <a:schemeClr val="tx1"/>
                </a:solidFill>
                <a:effectLst/>
                <a:latin typeface="Arial" panose="020B0604020202020204" pitchFamily="34" charset="0"/>
              </a:rPr>
              <a:t> ayırır ve her parçaya bir sıra numarası (SEQ) verir. Bu, verinin doğru sırayla iletilmesini sağlar. Örneğin, "Merhaba" kelimesi gönderilirken bu şekilde bir işlem gerçekleşir: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tr-TR" altLang="tr-TR" sz="1600" b="0" i="0" u="none" strike="noStrike" cap="none" normalizeH="0" baseline="0" dirty="0">
                <a:ln>
                  <a:noFill/>
                </a:ln>
                <a:solidFill>
                  <a:schemeClr val="tx1"/>
                </a:solidFill>
                <a:effectLst/>
                <a:latin typeface="Arial" panose="020B0604020202020204" pitchFamily="34" charset="0"/>
              </a:rPr>
              <a:t>İlk segment: </a:t>
            </a:r>
            <a:r>
              <a:rPr kumimoji="0" lang="tr-TR" altLang="tr-TR" sz="1600" b="0" i="0" u="none" strike="noStrike" cap="none" normalizeH="0" baseline="0" dirty="0">
                <a:ln>
                  <a:noFill/>
                </a:ln>
                <a:solidFill>
                  <a:schemeClr val="tx1"/>
                </a:solidFill>
                <a:effectLst/>
                <a:latin typeface="Arial Unicode MS"/>
              </a:rPr>
              <a:t>"M"</a:t>
            </a:r>
            <a:r>
              <a:rPr kumimoji="0" lang="tr-TR" altLang="tr-TR" sz="1600" b="0" i="0" u="none" strike="noStrike" cap="none" normalizeH="0" baseline="0" dirty="0">
                <a:ln>
                  <a:noFill/>
                </a:ln>
                <a:solidFill>
                  <a:schemeClr val="tx1"/>
                </a:solidFill>
                <a:effectLst/>
              </a:rPr>
              <a:t> gönderilir (SEQ = 1000).</a:t>
            </a: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sz="1600" b="0" i="0" u="none" strike="noStrike" cap="none" normalizeH="0" baseline="0" dirty="0">
                <a:ln>
                  <a:noFill/>
                </a:ln>
                <a:solidFill>
                  <a:schemeClr val="tx1"/>
                </a:solidFill>
                <a:effectLst/>
                <a:latin typeface="Arial" panose="020B0604020202020204" pitchFamily="34" charset="0"/>
              </a:rPr>
              <a:t>Alıcı, </a:t>
            </a:r>
            <a:r>
              <a:rPr kumimoji="0" lang="tr-TR" altLang="tr-TR" sz="1600" b="0" i="0" u="none" strike="noStrike" cap="none" normalizeH="0" baseline="0" dirty="0">
                <a:ln>
                  <a:noFill/>
                </a:ln>
                <a:solidFill>
                  <a:schemeClr val="tx1"/>
                </a:solidFill>
                <a:effectLst/>
                <a:latin typeface="Arial Unicode MS"/>
              </a:rPr>
              <a:t>"M"</a:t>
            </a:r>
            <a:r>
              <a:rPr kumimoji="0" lang="tr-TR" altLang="tr-TR" sz="1600" b="0" i="0" u="none" strike="noStrike" cap="none" normalizeH="0" baseline="0" dirty="0">
                <a:ln>
                  <a:noFill/>
                </a:ln>
                <a:solidFill>
                  <a:schemeClr val="tx1"/>
                </a:solidFill>
                <a:effectLst/>
              </a:rPr>
              <a:t>'</a:t>
            </a:r>
            <a:r>
              <a:rPr kumimoji="0" lang="tr-TR" altLang="tr-TR" sz="1600" b="0" i="0" u="none" strike="noStrike" cap="none" normalizeH="0" baseline="0" dirty="0" err="1">
                <a:ln>
                  <a:noFill/>
                </a:ln>
                <a:solidFill>
                  <a:schemeClr val="tx1"/>
                </a:solidFill>
                <a:effectLst/>
              </a:rPr>
              <a:t>yi</a:t>
            </a:r>
            <a:r>
              <a:rPr kumimoji="0" lang="tr-TR" altLang="tr-TR" sz="1600" b="0" i="0" u="none" strike="noStrike" cap="none" normalizeH="0" baseline="0" dirty="0">
                <a:ln>
                  <a:noFill/>
                </a:ln>
                <a:solidFill>
                  <a:schemeClr val="tx1"/>
                </a:solidFill>
                <a:effectLst/>
              </a:rPr>
              <a:t> alır ve ACK gönderir (ACK = 1001).</a:t>
            </a:r>
            <a:endParaRPr lang="tr-TR" altLang="tr-TR" sz="1600" dirty="0"/>
          </a:p>
          <a:p>
            <a:pPr marL="457200" marR="0" lvl="1" indent="0" algn="l" defTabSz="914400" rtl="0" eaLnBrk="0" fontAlgn="base" latinLnBrk="0" hangingPunct="0">
              <a:lnSpc>
                <a:spcPct val="100000"/>
              </a:lnSpc>
              <a:spcBef>
                <a:spcPct val="0"/>
              </a:spcBef>
              <a:spcAft>
                <a:spcPct val="0"/>
              </a:spcAft>
              <a:buClrTx/>
              <a:buSzTx/>
              <a:buNone/>
              <a:tabLst/>
            </a:pP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tr-TR" altLang="tr-TR" sz="1600" b="0" i="0" u="none" strike="noStrike" cap="none" normalizeH="0" baseline="0" dirty="0">
                <a:ln>
                  <a:noFill/>
                </a:ln>
                <a:solidFill>
                  <a:schemeClr val="tx1"/>
                </a:solidFill>
                <a:effectLst/>
                <a:latin typeface="Arial" panose="020B0604020202020204" pitchFamily="34" charset="0"/>
              </a:rPr>
              <a:t>İkinci segment: </a:t>
            </a:r>
            <a:r>
              <a:rPr kumimoji="0" lang="tr-TR" altLang="tr-TR" sz="1600" b="0" i="0" u="none" strike="noStrike" cap="none" normalizeH="0" baseline="0" dirty="0">
                <a:ln>
                  <a:noFill/>
                </a:ln>
                <a:solidFill>
                  <a:schemeClr val="tx1"/>
                </a:solidFill>
                <a:effectLst/>
                <a:latin typeface="Arial Unicode MS"/>
              </a:rPr>
              <a:t>"e"</a:t>
            </a:r>
            <a:r>
              <a:rPr kumimoji="0" lang="tr-TR" altLang="tr-TR" sz="1600" b="0" i="0" u="none" strike="noStrike" cap="none" normalizeH="0" baseline="0" dirty="0">
                <a:ln>
                  <a:noFill/>
                </a:ln>
                <a:solidFill>
                  <a:schemeClr val="tx1"/>
                </a:solidFill>
                <a:effectLst/>
              </a:rPr>
              <a:t> gönderilir (SEQ = 1001).</a:t>
            </a: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sz="1600" b="0" i="0" u="none" strike="noStrike" cap="none" normalizeH="0" baseline="0" dirty="0">
                <a:ln>
                  <a:noFill/>
                </a:ln>
                <a:solidFill>
                  <a:schemeClr val="tx1"/>
                </a:solidFill>
                <a:effectLst/>
                <a:latin typeface="Arial" panose="020B0604020202020204" pitchFamily="34" charset="0"/>
              </a:rPr>
              <a:t>Alıcı, </a:t>
            </a:r>
            <a:r>
              <a:rPr kumimoji="0" lang="tr-TR" altLang="tr-TR" sz="1600" b="0" i="0" u="none" strike="noStrike" cap="none" normalizeH="0" baseline="0" dirty="0">
                <a:ln>
                  <a:noFill/>
                </a:ln>
                <a:solidFill>
                  <a:schemeClr val="tx1"/>
                </a:solidFill>
                <a:effectLst/>
                <a:latin typeface="Arial Unicode MS"/>
              </a:rPr>
              <a:t>"e"</a:t>
            </a:r>
            <a:r>
              <a:rPr kumimoji="0" lang="tr-TR" altLang="tr-TR" sz="1600" b="0" i="0" u="none" strike="noStrike" cap="none" normalizeH="0" baseline="0" dirty="0">
                <a:ln>
                  <a:noFill/>
                </a:ln>
                <a:solidFill>
                  <a:schemeClr val="tx1"/>
                </a:solidFill>
                <a:effectLst/>
              </a:rPr>
              <a:t>'</a:t>
            </a:r>
            <a:r>
              <a:rPr kumimoji="0" lang="tr-TR" altLang="tr-TR" sz="1600" b="0" i="0" u="none" strike="noStrike" cap="none" normalizeH="0" baseline="0" dirty="0" err="1">
                <a:ln>
                  <a:noFill/>
                </a:ln>
                <a:solidFill>
                  <a:schemeClr val="tx1"/>
                </a:solidFill>
                <a:effectLst/>
              </a:rPr>
              <a:t>yi</a:t>
            </a:r>
            <a:r>
              <a:rPr kumimoji="0" lang="tr-TR" altLang="tr-TR" sz="1600" b="0" i="0" u="none" strike="noStrike" cap="none" normalizeH="0" baseline="0" dirty="0">
                <a:ln>
                  <a:noFill/>
                </a:ln>
                <a:solidFill>
                  <a:schemeClr val="tx1"/>
                </a:solidFill>
                <a:effectLst/>
              </a:rPr>
              <a:t> alır ve ACK gönderir (ACK = 1002).</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tr-TR" altLang="tr-TR" sz="1600" b="0" i="0" u="none" strike="noStrike" cap="none" normalizeH="0" baseline="0" dirty="0">
                <a:ln>
                  <a:noFill/>
                </a:ln>
                <a:solidFill>
                  <a:schemeClr val="tx1"/>
                </a:solidFill>
                <a:effectLst/>
                <a:latin typeface="Arial" panose="020B0604020202020204" pitchFamily="34" charset="0"/>
              </a:rPr>
              <a:t>Üçüncü segment: </a:t>
            </a:r>
            <a:r>
              <a:rPr kumimoji="0" lang="tr-TR" altLang="tr-TR" sz="1600" b="0" i="0" u="none" strike="noStrike" cap="none" normalizeH="0" baseline="0" dirty="0">
                <a:ln>
                  <a:noFill/>
                </a:ln>
                <a:solidFill>
                  <a:schemeClr val="tx1"/>
                </a:solidFill>
                <a:effectLst/>
                <a:latin typeface="Arial Unicode MS"/>
              </a:rPr>
              <a:t>"r"</a:t>
            </a:r>
            <a:r>
              <a:rPr kumimoji="0" lang="tr-TR" altLang="tr-TR" sz="1600" b="0" i="0" u="none" strike="noStrike" cap="none" normalizeH="0" baseline="0" dirty="0">
                <a:ln>
                  <a:noFill/>
                </a:ln>
                <a:solidFill>
                  <a:schemeClr val="tx1"/>
                </a:solidFill>
                <a:effectLst/>
              </a:rPr>
              <a:t> gönderilir (SEQ = 1002).</a:t>
            </a: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sz="1600" b="0" i="0" u="none" strike="noStrike" cap="none" normalizeH="0" baseline="0" dirty="0">
                <a:ln>
                  <a:noFill/>
                </a:ln>
                <a:solidFill>
                  <a:schemeClr val="tx1"/>
                </a:solidFill>
                <a:effectLst/>
                <a:latin typeface="Arial" panose="020B0604020202020204" pitchFamily="34" charset="0"/>
              </a:rPr>
              <a:t>Alıcı, </a:t>
            </a:r>
            <a:r>
              <a:rPr kumimoji="0" lang="tr-TR" altLang="tr-TR" sz="1600" b="0" i="0" u="none" strike="noStrike" cap="none" normalizeH="0" baseline="0" dirty="0">
                <a:ln>
                  <a:noFill/>
                </a:ln>
                <a:solidFill>
                  <a:schemeClr val="tx1"/>
                </a:solidFill>
                <a:effectLst/>
                <a:latin typeface="Arial Unicode MS"/>
              </a:rPr>
              <a:t>"r"</a:t>
            </a:r>
            <a:r>
              <a:rPr kumimoji="0" lang="tr-TR" altLang="tr-TR" sz="1600" b="0" i="0" u="none" strike="noStrike" cap="none" normalizeH="0" baseline="0" dirty="0">
                <a:ln>
                  <a:noFill/>
                </a:ln>
                <a:solidFill>
                  <a:schemeClr val="tx1"/>
                </a:solidFill>
                <a:effectLst/>
              </a:rPr>
              <a:t>'</a:t>
            </a:r>
            <a:r>
              <a:rPr kumimoji="0" lang="tr-TR" altLang="tr-TR" sz="1600" b="0" i="0" u="none" strike="noStrike" cap="none" normalizeH="0" baseline="0" dirty="0" err="1">
                <a:ln>
                  <a:noFill/>
                </a:ln>
                <a:solidFill>
                  <a:schemeClr val="tx1"/>
                </a:solidFill>
                <a:effectLst/>
              </a:rPr>
              <a:t>yi</a:t>
            </a:r>
            <a:r>
              <a:rPr kumimoji="0" lang="tr-TR" altLang="tr-TR" sz="1600" b="0" i="0" u="none" strike="noStrike" cap="none" normalizeH="0" baseline="0" dirty="0">
                <a:ln>
                  <a:noFill/>
                </a:ln>
                <a:solidFill>
                  <a:schemeClr val="tx1"/>
                </a:solidFill>
                <a:effectLst/>
              </a:rPr>
              <a:t> alır ve ACK gönderir (ACK = 1003).</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tr-TR" altLang="tr-TR" sz="1600" b="0" i="0" u="none" strike="noStrike" cap="none" normalizeH="0" baseline="0" dirty="0">
                <a:ln>
                  <a:noFill/>
                </a:ln>
                <a:solidFill>
                  <a:schemeClr val="tx1"/>
                </a:solidFill>
                <a:effectLst/>
                <a:latin typeface="Arial" panose="020B0604020202020204" pitchFamily="34" charset="0"/>
              </a:rPr>
              <a:t>Dördüncü segment: </a:t>
            </a:r>
            <a:r>
              <a:rPr kumimoji="0" lang="tr-TR" altLang="tr-TR" sz="1600" b="0" i="0" u="none" strike="noStrike" cap="none" normalizeH="0" baseline="0" dirty="0">
                <a:ln>
                  <a:noFill/>
                </a:ln>
                <a:solidFill>
                  <a:schemeClr val="tx1"/>
                </a:solidFill>
                <a:effectLst/>
                <a:latin typeface="Arial Unicode MS"/>
              </a:rPr>
              <a:t>"h"</a:t>
            </a:r>
            <a:r>
              <a:rPr kumimoji="0" lang="tr-TR" altLang="tr-TR" sz="1600" b="0" i="0" u="none" strike="noStrike" cap="none" normalizeH="0" baseline="0" dirty="0">
                <a:ln>
                  <a:noFill/>
                </a:ln>
                <a:solidFill>
                  <a:schemeClr val="tx1"/>
                </a:solidFill>
                <a:effectLst/>
              </a:rPr>
              <a:t> gönderilir (SEQ = 1003).</a:t>
            </a: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sz="1600" b="0" i="0" u="none" strike="noStrike" cap="none" normalizeH="0" baseline="0" dirty="0">
                <a:ln>
                  <a:noFill/>
                </a:ln>
                <a:solidFill>
                  <a:schemeClr val="tx1"/>
                </a:solidFill>
                <a:effectLst/>
                <a:latin typeface="Arial" panose="020B0604020202020204" pitchFamily="34" charset="0"/>
              </a:rPr>
              <a:t>Alıcı, </a:t>
            </a:r>
            <a:r>
              <a:rPr kumimoji="0" lang="tr-TR" altLang="tr-TR" sz="1600" b="0" i="0" u="none" strike="noStrike" cap="none" normalizeH="0" baseline="0" dirty="0">
                <a:ln>
                  <a:noFill/>
                </a:ln>
                <a:solidFill>
                  <a:schemeClr val="tx1"/>
                </a:solidFill>
                <a:effectLst/>
                <a:latin typeface="Arial Unicode MS"/>
              </a:rPr>
              <a:t>"h"</a:t>
            </a:r>
            <a:r>
              <a:rPr kumimoji="0" lang="tr-TR" altLang="tr-TR" sz="1600" b="0" i="0" u="none" strike="noStrike" cap="none" normalizeH="0" baseline="0" dirty="0">
                <a:ln>
                  <a:noFill/>
                </a:ln>
                <a:solidFill>
                  <a:schemeClr val="tx1"/>
                </a:solidFill>
                <a:effectLst/>
              </a:rPr>
              <a:t>'</a:t>
            </a:r>
            <a:r>
              <a:rPr kumimoji="0" lang="tr-TR" altLang="tr-TR" sz="1600" b="0" i="0" u="none" strike="noStrike" cap="none" normalizeH="0" baseline="0" dirty="0" err="1">
                <a:ln>
                  <a:noFill/>
                </a:ln>
                <a:solidFill>
                  <a:schemeClr val="tx1"/>
                </a:solidFill>
                <a:effectLst/>
              </a:rPr>
              <a:t>yi</a:t>
            </a:r>
            <a:r>
              <a:rPr kumimoji="0" lang="tr-TR" altLang="tr-TR" sz="1600" b="0" i="0" u="none" strike="noStrike" cap="none" normalizeH="0" baseline="0" dirty="0">
                <a:ln>
                  <a:noFill/>
                </a:ln>
                <a:solidFill>
                  <a:schemeClr val="tx1"/>
                </a:solidFill>
                <a:effectLst/>
              </a:rPr>
              <a:t> alır ve ACK gönderir (ACK = 1004)</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sz="1600" b="0" i="0" u="none" strike="noStrike" cap="none" normalizeH="0" baseline="0" dirty="0">
                <a:ln>
                  <a:noFill/>
                </a:ln>
                <a:solidFill>
                  <a:schemeClr val="tx1"/>
                </a:solidFill>
                <a:effectLst/>
              </a:rPr>
              <a:t>.</a:t>
            </a: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tr-TR" altLang="tr-TR" sz="1600" b="0" i="0" u="none" strike="noStrike" cap="none" normalizeH="0" baseline="0" dirty="0">
                <a:ln>
                  <a:noFill/>
                </a:ln>
                <a:solidFill>
                  <a:schemeClr val="tx1"/>
                </a:solidFill>
                <a:effectLst/>
                <a:latin typeface="Arial" panose="020B0604020202020204" pitchFamily="34" charset="0"/>
              </a:rPr>
              <a:t>Beşinci segment: </a:t>
            </a:r>
            <a:r>
              <a:rPr kumimoji="0" lang="tr-TR" altLang="tr-TR" sz="1600" b="0" i="0" u="none" strike="noStrike" cap="none" normalizeH="0" baseline="0" dirty="0">
                <a:ln>
                  <a:noFill/>
                </a:ln>
                <a:solidFill>
                  <a:schemeClr val="tx1"/>
                </a:solidFill>
                <a:effectLst/>
                <a:latin typeface="Arial Unicode MS"/>
              </a:rPr>
              <a:t>"a"</a:t>
            </a:r>
            <a:r>
              <a:rPr kumimoji="0" lang="tr-TR" altLang="tr-TR" sz="1600" b="0" i="0" u="none" strike="noStrike" cap="none" normalizeH="0" baseline="0" dirty="0">
                <a:ln>
                  <a:noFill/>
                </a:ln>
                <a:solidFill>
                  <a:schemeClr val="tx1"/>
                </a:solidFill>
                <a:effectLst/>
              </a:rPr>
              <a:t> gönderilir (SEQ = 1004).</a:t>
            </a: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sz="1600" b="0" i="0" u="none" strike="noStrike" cap="none" normalizeH="0" baseline="0" dirty="0">
                <a:ln>
                  <a:noFill/>
                </a:ln>
                <a:solidFill>
                  <a:schemeClr val="tx1"/>
                </a:solidFill>
                <a:effectLst/>
                <a:latin typeface="Arial" panose="020B0604020202020204" pitchFamily="34" charset="0"/>
              </a:rPr>
              <a:t>Alıcı, </a:t>
            </a:r>
            <a:r>
              <a:rPr kumimoji="0" lang="tr-TR" altLang="tr-TR" sz="1600" b="0" i="0" u="none" strike="noStrike" cap="none" normalizeH="0" baseline="0" dirty="0">
                <a:ln>
                  <a:noFill/>
                </a:ln>
                <a:solidFill>
                  <a:schemeClr val="tx1"/>
                </a:solidFill>
                <a:effectLst/>
                <a:latin typeface="Arial Unicode MS"/>
              </a:rPr>
              <a:t>"a"</a:t>
            </a:r>
            <a:r>
              <a:rPr kumimoji="0" lang="tr-TR" altLang="tr-TR" sz="1600" b="0" i="0" u="none" strike="noStrike" cap="none" normalizeH="0" baseline="0" dirty="0">
                <a:ln>
                  <a:noFill/>
                </a:ln>
                <a:solidFill>
                  <a:schemeClr val="tx1"/>
                </a:solidFill>
                <a:effectLst/>
              </a:rPr>
              <a:t>'</a:t>
            </a:r>
            <a:r>
              <a:rPr kumimoji="0" lang="tr-TR" altLang="tr-TR" sz="1600" b="0" i="0" u="none" strike="noStrike" cap="none" normalizeH="0" baseline="0" dirty="0" err="1">
                <a:ln>
                  <a:noFill/>
                </a:ln>
                <a:solidFill>
                  <a:schemeClr val="tx1"/>
                </a:solidFill>
                <a:effectLst/>
              </a:rPr>
              <a:t>yı</a:t>
            </a:r>
            <a:r>
              <a:rPr kumimoji="0" lang="tr-TR" altLang="tr-TR" sz="1600" b="0" i="0" u="none" strike="noStrike" cap="none" normalizeH="0" baseline="0" dirty="0">
                <a:ln>
                  <a:noFill/>
                </a:ln>
                <a:solidFill>
                  <a:schemeClr val="tx1"/>
                </a:solidFill>
                <a:effectLst/>
              </a:rPr>
              <a:t> alır ve ACK gönderir (ACK = 1005).</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tr-TR" altLang="tr-T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a:ln>
                  <a:noFill/>
                </a:ln>
                <a:solidFill>
                  <a:schemeClr val="tx1"/>
                </a:solidFill>
                <a:effectLst/>
                <a:latin typeface="Arial" panose="020B0604020202020204" pitchFamily="34" charset="0"/>
              </a:rPr>
              <a:t>Bu şekilde, her harf bir TCP segmenti olarak gönderilir ve alıcı her segmenti aldıkça bir onay (ACK) gönderir. Bu süreç, verilerin eksiksiz ve sıralı bir şekilde iletilmesini sağlar.</a:t>
            </a:r>
          </a:p>
        </p:txBody>
      </p:sp>
    </p:spTree>
    <p:extLst>
      <p:ext uri="{BB962C8B-B14F-4D97-AF65-F5344CB8AC3E}">
        <p14:creationId xmlns:p14="http://schemas.microsoft.com/office/powerpoint/2010/main" val="30285514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6A4ED8-958C-FBCC-069F-9EFE7426257F}"/>
              </a:ext>
            </a:extLst>
          </p:cNvPr>
          <p:cNvSpPr>
            <a:spLocks noGrp="1"/>
          </p:cNvSpPr>
          <p:nvPr>
            <p:ph type="title"/>
          </p:nvPr>
        </p:nvSpPr>
        <p:spPr/>
        <p:txBody>
          <a:bodyPr/>
          <a:lstStyle/>
          <a:p>
            <a:r>
              <a:rPr lang="tr-TR" dirty="0" err="1"/>
              <a:t>Tcp</a:t>
            </a:r>
            <a:r>
              <a:rPr lang="tr-TR" dirty="0"/>
              <a:t> </a:t>
            </a:r>
            <a:r>
              <a:rPr lang="tr-TR" dirty="0" err="1"/>
              <a:t>psh</a:t>
            </a:r>
            <a:r>
              <a:rPr lang="tr-TR" dirty="0"/>
              <a:t> bayrağı </a:t>
            </a:r>
          </a:p>
        </p:txBody>
      </p:sp>
      <p:sp>
        <p:nvSpPr>
          <p:cNvPr id="3" name="İçerik Yer Tutucusu 2">
            <a:extLst>
              <a:ext uri="{FF2B5EF4-FFF2-40B4-BE49-F238E27FC236}">
                <a16:creationId xmlns:a16="http://schemas.microsoft.com/office/drawing/2014/main" id="{B13F989A-F402-CAA3-84B8-324E81A9C70F}"/>
              </a:ext>
            </a:extLst>
          </p:cNvPr>
          <p:cNvSpPr>
            <a:spLocks noGrp="1"/>
          </p:cNvSpPr>
          <p:nvPr>
            <p:ph idx="1"/>
          </p:nvPr>
        </p:nvSpPr>
        <p:spPr/>
        <p:txBody>
          <a:bodyPr>
            <a:normAutofit fontScale="85000" lnSpcReduction="10000"/>
          </a:bodyPr>
          <a:lstStyle/>
          <a:p>
            <a:r>
              <a:rPr lang="tr-TR" dirty="0"/>
              <a:t>TCP "PSH" (</a:t>
            </a:r>
            <a:r>
              <a:rPr lang="tr-TR" dirty="0" err="1"/>
              <a:t>Push</a:t>
            </a:r>
            <a:r>
              <a:rPr lang="tr-TR" dirty="0"/>
              <a:t>) bayrağı, veri iletimi sırasında verilerin hemen alıcıya iletilmesini sağlamak için kullanılır. Bu bayrak, alıcıya verilerin beklemeden hemen işlenmesi gerektiğini belirtir. Normalde TCP segmentleri alıcıda tamponlanabilir ve birleştirilebilir, ancak PSH bayrağı set edildiğinde, alıcı hemen veriyi işler.</a:t>
            </a:r>
          </a:p>
          <a:p>
            <a:r>
              <a:rPr lang="tr-TR" dirty="0"/>
              <a:t>Örnek olarak:</a:t>
            </a:r>
          </a:p>
          <a:p>
            <a:pPr>
              <a:buFont typeface="Arial" panose="020B0604020202020204" pitchFamily="34" charset="0"/>
              <a:buChar char="•"/>
            </a:pPr>
            <a:r>
              <a:rPr lang="tr-TR" dirty="0"/>
              <a:t>Eğer bir uygulama, verilerin hemen işlenmesini istiyorsa, veriyi gönderirken PSH bayrağını ayarlar.</a:t>
            </a:r>
          </a:p>
          <a:p>
            <a:pPr>
              <a:buFont typeface="Arial" panose="020B0604020202020204" pitchFamily="34" charset="0"/>
              <a:buChar char="•"/>
            </a:pPr>
            <a:r>
              <a:rPr lang="tr-TR" dirty="0"/>
              <a:t>Alıcı, PSH bayrağını gördüğünde, veriyi tamponlamadan direkt olarak işler.</a:t>
            </a:r>
          </a:p>
          <a:p>
            <a:r>
              <a:rPr lang="tr-TR" b="1" dirty="0"/>
              <a:t>Örnek:</a:t>
            </a:r>
          </a:p>
          <a:p>
            <a:r>
              <a:rPr lang="tr-TR" dirty="0"/>
              <a:t>Bir </a:t>
            </a:r>
            <a:r>
              <a:rPr lang="tr-TR" dirty="0" err="1"/>
              <a:t>chat</a:t>
            </a:r>
            <a:r>
              <a:rPr lang="tr-TR" dirty="0"/>
              <a:t> uygulamasında, bir mesajın hemen iletilmesini istediğinizde, TCP segmenti PSH bayrağını içerebilir. Alıcı, PSH bayrağını gördüğünde veriyi alır ve anında ekranda gösterir.</a:t>
            </a:r>
          </a:p>
          <a:p>
            <a:r>
              <a:rPr lang="tr-TR" dirty="0"/>
              <a:t>Bu bayrak, TCP bağlantısının veri iletimi esnasında zamanlama ve verinin hızlı işlenmesini sağlamak için önemli bir rol oynar.</a:t>
            </a:r>
          </a:p>
          <a:p>
            <a:endParaRPr lang="tr-TR" dirty="0"/>
          </a:p>
        </p:txBody>
      </p:sp>
    </p:spTree>
    <p:extLst>
      <p:ext uri="{BB962C8B-B14F-4D97-AF65-F5344CB8AC3E}">
        <p14:creationId xmlns:p14="http://schemas.microsoft.com/office/powerpoint/2010/main" val="4053790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769E1B-CAA5-6D2A-839E-6052A1F56E7B}"/>
              </a:ext>
            </a:extLst>
          </p:cNvPr>
          <p:cNvSpPr>
            <a:spLocks noGrp="1"/>
          </p:cNvSpPr>
          <p:nvPr>
            <p:ph type="title"/>
          </p:nvPr>
        </p:nvSpPr>
        <p:spPr/>
        <p:txBody>
          <a:bodyPr/>
          <a:lstStyle/>
          <a:p>
            <a:r>
              <a:rPr lang="tr-TR" dirty="0"/>
              <a:t>Hadi pratik yapalım size verilen uygulamaları çalıştırın</a:t>
            </a:r>
          </a:p>
        </p:txBody>
      </p:sp>
      <p:sp>
        <p:nvSpPr>
          <p:cNvPr id="3" name="İçerik Yer Tutucusu 2">
            <a:extLst>
              <a:ext uri="{FF2B5EF4-FFF2-40B4-BE49-F238E27FC236}">
                <a16:creationId xmlns:a16="http://schemas.microsoft.com/office/drawing/2014/main" id="{77FA4EFF-A178-3BE4-70DB-496DC9CAFA12}"/>
              </a:ext>
            </a:extLst>
          </p:cNvPr>
          <p:cNvSpPr>
            <a:spLocks noGrp="1"/>
          </p:cNvSpPr>
          <p:nvPr>
            <p:ph idx="1"/>
          </p:nvPr>
        </p:nvSpPr>
        <p:spPr/>
        <p:txBody>
          <a:bodyPr/>
          <a:lstStyle/>
          <a:p>
            <a:r>
              <a:rPr lang="tr-TR" dirty="0"/>
              <a:t>Takım arkadaşınız yada siz tcp_server.py </a:t>
            </a:r>
            <a:r>
              <a:rPr lang="tr-TR" dirty="0" err="1"/>
              <a:t>çalıştırıcaksınız</a:t>
            </a:r>
            <a:endParaRPr lang="tr-TR" dirty="0"/>
          </a:p>
          <a:p>
            <a:r>
              <a:rPr lang="tr-TR" dirty="0"/>
              <a:t>Daha sonra diğeriniz tcp_client.py </a:t>
            </a:r>
            <a:r>
              <a:rPr lang="tr-TR" dirty="0" err="1"/>
              <a:t>çalıştırıcak</a:t>
            </a:r>
            <a:endParaRPr lang="tr-TR" dirty="0"/>
          </a:p>
          <a:p>
            <a:r>
              <a:rPr lang="tr-TR" dirty="0"/>
              <a:t>Bağlantı sağlanabilmesi için ikiniz ortak bir port ile anlaşmanız lazım</a:t>
            </a:r>
          </a:p>
          <a:p>
            <a:r>
              <a:rPr lang="tr-TR" dirty="0"/>
              <a:t>Client tarafı server ip adresini ve </a:t>
            </a:r>
            <a:r>
              <a:rPr lang="tr-TR" dirty="0" err="1"/>
              <a:t>serverin</a:t>
            </a:r>
            <a:r>
              <a:rPr lang="tr-TR" dirty="0"/>
              <a:t> portunu girmesi lazım </a:t>
            </a:r>
          </a:p>
          <a:p>
            <a:endParaRPr lang="tr-TR" dirty="0"/>
          </a:p>
          <a:p>
            <a:endParaRPr lang="tr-TR" dirty="0"/>
          </a:p>
        </p:txBody>
      </p:sp>
    </p:spTree>
    <p:extLst>
      <p:ext uri="{BB962C8B-B14F-4D97-AF65-F5344CB8AC3E}">
        <p14:creationId xmlns:p14="http://schemas.microsoft.com/office/powerpoint/2010/main" val="19343611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5A61C2-ED00-ACCF-BFF5-6842B7F7BAB5}"/>
              </a:ext>
            </a:extLst>
          </p:cNvPr>
          <p:cNvSpPr>
            <a:spLocks noGrp="1"/>
          </p:cNvSpPr>
          <p:nvPr>
            <p:ph type="title"/>
          </p:nvPr>
        </p:nvSpPr>
        <p:spPr>
          <a:xfrm>
            <a:off x="874220" y="192945"/>
            <a:ext cx="9404723" cy="4212800"/>
          </a:xfrm>
        </p:spPr>
        <p:txBody>
          <a:bodyPr/>
          <a:lstStyle/>
          <a:p>
            <a:r>
              <a:rPr lang="tr-TR" dirty="0" err="1"/>
              <a:t>Tcp</a:t>
            </a:r>
            <a:r>
              <a:rPr lang="tr-TR" dirty="0"/>
              <a:t> her şey doğru </a:t>
            </a:r>
            <a:r>
              <a:rPr lang="tr-TR" dirty="0" err="1"/>
              <a:t>gittinde</a:t>
            </a:r>
            <a:r>
              <a:rPr lang="tr-TR" dirty="0"/>
              <a:t> oturumu sonlandırmak için kullanılan bayrak nedir?</a:t>
            </a:r>
            <a:br>
              <a:rPr lang="tr-TR" dirty="0"/>
            </a:br>
            <a:r>
              <a:rPr lang="tr-TR" dirty="0"/>
              <a:t>(Araştırma Sorusu )</a:t>
            </a:r>
          </a:p>
        </p:txBody>
      </p:sp>
    </p:spTree>
    <p:extLst>
      <p:ext uri="{BB962C8B-B14F-4D97-AF65-F5344CB8AC3E}">
        <p14:creationId xmlns:p14="http://schemas.microsoft.com/office/powerpoint/2010/main" val="673420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1AEA03-5159-866D-0271-74C2E3FB52A6}"/>
              </a:ext>
            </a:extLst>
          </p:cNvPr>
          <p:cNvSpPr>
            <a:spLocks noGrp="1"/>
          </p:cNvSpPr>
          <p:nvPr>
            <p:ph type="title"/>
          </p:nvPr>
        </p:nvSpPr>
        <p:spPr/>
        <p:txBody>
          <a:bodyPr/>
          <a:lstStyle/>
          <a:p>
            <a:r>
              <a:rPr lang="tr-TR" dirty="0"/>
              <a:t>Post Nedir</a:t>
            </a:r>
          </a:p>
        </p:txBody>
      </p:sp>
      <p:sp>
        <p:nvSpPr>
          <p:cNvPr id="3" name="İçerik Yer Tutucusu 2">
            <a:extLst>
              <a:ext uri="{FF2B5EF4-FFF2-40B4-BE49-F238E27FC236}">
                <a16:creationId xmlns:a16="http://schemas.microsoft.com/office/drawing/2014/main" id="{AC1887C1-1D4E-3BC4-1251-72E7C874C491}"/>
              </a:ext>
            </a:extLst>
          </p:cNvPr>
          <p:cNvSpPr>
            <a:spLocks noGrp="1"/>
          </p:cNvSpPr>
          <p:nvPr>
            <p:ph idx="1"/>
          </p:nvPr>
        </p:nvSpPr>
        <p:spPr/>
        <p:txBody>
          <a:bodyPr/>
          <a:lstStyle/>
          <a:p>
            <a:r>
              <a:rPr lang="tr-TR" dirty="0"/>
              <a:t>Post Nedir ? </a:t>
            </a:r>
          </a:p>
          <a:p>
            <a:r>
              <a:rPr lang="tr-TR" dirty="0"/>
              <a:t>Post </a:t>
            </a:r>
            <a:r>
              <a:rPr lang="tr-TR" dirty="0" err="1"/>
              <a:t>Kulandımız</a:t>
            </a:r>
            <a:r>
              <a:rPr lang="tr-TR" dirty="0"/>
              <a:t> yerler</a:t>
            </a:r>
          </a:p>
          <a:p>
            <a:r>
              <a:rPr lang="tr-TR" dirty="0" err="1"/>
              <a:t>Cookie</a:t>
            </a:r>
            <a:r>
              <a:rPr lang="tr-TR" dirty="0"/>
              <a:t> Nedir, </a:t>
            </a:r>
            <a:r>
              <a:rPr lang="tr-TR" dirty="0" err="1"/>
              <a:t>Tarayıca</a:t>
            </a:r>
            <a:r>
              <a:rPr lang="tr-TR" dirty="0"/>
              <a:t> Nerde Saklanır </a:t>
            </a:r>
          </a:p>
          <a:p>
            <a:r>
              <a:rPr lang="tr-TR" dirty="0" err="1"/>
              <a:t>Cookie</a:t>
            </a:r>
            <a:r>
              <a:rPr lang="tr-TR" dirty="0"/>
              <a:t> Neden </a:t>
            </a:r>
            <a:r>
              <a:rPr lang="tr-TR" dirty="0" err="1"/>
              <a:t>Kulanırız</a:t>
            </a:r>
            <a:endParaRPr lang="tr-TR" dirty="0"/>
          </a:p>
          <a:p>
            <a:r>
              <a:rPr lang="tr-TR" dirty="0" err="1"/>
              <a:t>Cookie</a:t>
            </a:r>
            <a:r>
              <a:rPr lang="tr-TR" dirty="0"/>
              <a:t> İle Hesap çalma</a:t>
            </a:r>
          </a:p>
          <a:p>
            <a:r>
              <a:rPr lang="tr-TR" dirty="0" err="1"/>
              <a:t>Contact-legt</a:t>
            </a:r>
            <a:r>
              <a:rPr lang="tr-TR" dirty="0"/>
              <a:t> nedir </a:t>
            </a:r>
          </a:p>
          <a:p>
            <a:r>
              <a:rPr lang="tr-TR" dirty="0"/>
              <a:t>http </a:t>
            </a:r>
            <a:r>
              <a:rPr lang="tr-TR" dirty="0" err="1"/>
              <a:t>Sekron</a:t>
            </a:r>
            <a:r>
              <a:rPr lang="tr-TR" dirty="0"/>
              <a:t> </a:t>
            </a:r>
          </a:p>
          <a:p>
            <a:r>
              <a:rPr lang="tr-TR" dirty="0"/>
              <a:t>Http İstek Kaçakçılığı </a:t>
            </a:r>
          </a:p>
          <a:p>
            <a:r>
              <a:rPr lang="tr-TR" dirty="0"/>
              <a:t>Bitiş</a:t>
            </a:r>
          </a:p>
        </p:txBody>
      </p:sp>
    </p:spTree>
    <p:extLst>
      <p:ext uri="{BB962C8B-B14F-4D97-AF65-F5344CB8AC3E}">
        <p14:creationId xmlns:p14="http://schemas.microsoft.com/office/powerpoint/2010/main" val="3251253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119101-896C-E23C-809A-173C6F0F332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DC87E14-0B2D-530A-FB1C-7A740C5A1A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F02FA3DC-CAC9-CA10-073D-ED0A930BF1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3C5F1931-B86C-9FFA-B38C-2FFA5FCC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6" name="Picture 15">
            <a:extLst>
              <a:ext uri="{FF2B5EF4-FFF2-40B4-BE49-F238E27FC236}">
                <a16:creationId xmlns:a16="http://schemas.microsoft.com/office/drawing/2014/main" id="{CC0F190E-0FC1-25E4-AA15-655964F303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6BC38F4-6D6A-FAB3-8272-3C751CFC7B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AB4A32C6-1884-AB24-C159-656F9B049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2" name="Rectangle 21">
            <a:extLst>
              <a:ext uri="{FF2B5EF4-FFF2-40B4-BE49-F238E27FC236}">
                <a16:creationId xmlns:a16="http://schemas.microsoft.com/office/drawing/2014/main" id="{793B421B-B8E4-DD0A-BAF6-AF59DC3A4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9C21D27-2EA5-D811-23B2-679675EEAF77}"/>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sz="5400" b="0" i="0" kern="1200" dirty="0">
                <a:solidFill>
                  <a:srgbClr val="EBEBEB"/>
                </a:solidFill>
                <a:latin typeface="+mj-lt"/>
                <a:ea typeface="+mj-ea"/>
                <a:cs typeface="+mj-cs"/>
              </a:rPr>
              <a:t>Nmap Kurma </a:t>
            </a:r>
            <a:r>
              <a:rPr lang="tr-TR" sz="5400" dirty="0">
                <a:solidFill>
                  <a:srgbClr val="EBEBEB"/>
                </a:solidFill>
              </a:rPr>
              <a:t>Üçüncü</a:t>
            </a:r>
            <a:r>
              <a:rPr lang="en-US" sz="5400" b="0" i="0" kern="1200" dirty="0">
                <a:solidFill>
                  <a:srgbClr val="EBEBEB"/>
                </a:solidFill>
                <a:latin typeface="+mj-lt"/>
                <a:ea typeface="+mj-ea"/>
                <a:cs typeface="+mj-cs"/>
              </a:rPr>
              <a:t> </a:t>
            </a:r>
            <a:r>
              <a:rPr lang="en-US" sz="5400" b="0" i="0" kern="1200" dirty="0" err="1">
                <a:solidFill>
                  <a:srgbClr val="EBEBEB"/>
                </a:solidFill>
                <a:latin typeface="+mj-lt"/>
                <a:ea typeface="+mj-ea"/>
                <a:cs typeface="+mj-cs"/>
              </a:rPr>
              <a:t>Adım</a:t>
            </a:r>
            <a:endParaRPr lang="en-US" sz="5400" b="0" i="0" kern="1200" dirty="0">
              <a:solidFill>
                <a:srgbClr val="EBEBEB"/>
              </a:solidFill>
              <a:latin typeface="+mj-lt"/>
              <a:ea typeface="+mj-ea"/>
              <a:cs typeface="+mj-cs"/>
            </a:endParaRPr>
          </a:p>
        </p:txBody>
      </p:sp>
      <p:sp useBgFill="1">
        <p:nvSpPr>
          <p:cNvPr id="24" name="Rectangle 23">
            <a:extLst>
              <a:ext uri="{FF2B5EF4-FFF2-40B4-BE49-F238E27FC236}">
                <a16:creationId xmlns:a16="http://schemas.microsoft.com/office/drawing/2014/main" id="{4A7D9FB2-FC6A-54E2-73D9-20003B312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F92BA3-4F96-417D-C767-FBEC119B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6" name="İçerik Yer Tutucusu 5">
            <a:extLst>
              <a:ext uri="{FF2B5EF4-FFF2-40B4-BE49-F238E27FC236}">
                <a16:creationId xmlns:a16="http://schemas.microsoft.com/office/drawing/2014/main" id="{45FB8C42-9942-8064-96EC-91135810D777}"/>
              </a:ext>
            </a:extLst>
          </p:cNvPr>
          <p:cNvPicPr>
            <a:picLocks noGrp="1" noChangeAspect="1"/>
          </p:cNvPicPr>
          <p:nvPr>
            <p:ph idx="1"/>
          </p:nvPr>
        </p:nvPicPr>
        <p:blipFill>
          <a:blip r:embed="rId6"/>
          <a:stretch>
            <a:fillRect/>
          </a:stretch>
        </p:blipFill>
        <p:spPr>
          <a:xfrm>
            <a:off x="636914" y="639904"/>
            <a:ext cx="6926450" cy="5578187"/>
          </a:xfrm>
        </p:spPr>
      </p:pic>
    </p:spTree>
    <p:extLst>
      <p:ext uri="{BB962C8B-B14F-4D97-AF65-F5344CB8AC3E}">
        <p14:creationId xmlns:p14="http://schemas.microsoft.com/office/powerpoint/2010/main" val="1218232786"/>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0D589E-1D80-7916-B9F6-F62F7FF926E6}"/>
              </a:ext>
            </a:extLst>
          </p:cNvPr>
          <p:cNvSpPr>
            <a:spLocks noGrp="1"/>
          </p:cNvSpPr>
          <p:nvPr>
            <p:ph type="title"/>
          </p:nvPr>
        </p:nvSpPr>
        <p:spPr/>
        <p:txBody>
          <a:bodyPr/>
          <a:lstStyle/>
          <a:p>
            <a:r>
              <a:rPr lang="tr-TR" dirty="0"/>
              <a:t>Post Nedir </a:t>
            </a:r>
          </a:p>
        </p:txBody>
      </p:sp>
      <p:sp>
        <p:nvSpPr>
          <p:cNvPr id="3" name="İçerik Yer Tutucusu 2">
            <a:extLst>
              <a:ext uri="{FF2B5EF4-FFF2-40B4-BE49-F238E27FC236}">
                <a16:creationId xmlns:a16="http://schemas.microsoft.com/office/drawing/2014/main" id="{3B943689-F156-DACC-8578-9EFF96756862}"/>
              </a:ext>
            </a:extLst>
          </p:cNvPr>
          <p:cNvSpPr>
            <a:spLocks noGrp="1"/>
          </p:cNvSpPr>
          <p:nvPr>
            <p:ph idx="1"/>
          </p:nvPr>
        </p:nvSpPr>
        <p:spPr/>
        <p:txBody>
          <a:bodyPr/>
          <a:lstStyle/>
          <a:p>
            <a:r>
              <a:rPr lang="tr-TR" dirty="0"/>
              <a:t>GET ile </a:t>
            </a:r>
            <a:r>
              <a:rPr lang="tr-TR" dirty="0" err="1"/>
              <a:t>webden</a:t>
            </a:r>
            <a:r>
              <a:rPr lang="tr-TR" dirty="0"/>
              <a:t> veri alıyorduk, POST ile ise veri gönderiyoruz. POST metodu, genellikle kullanıcıdan alınan verilerin (örneğin bir formdan) sunucuya gönderilmesi için kullanılır. </a:t>
            </a:r>
            <a:r>
              <a:rPr lang="tr-TR" dirty="0" err="1"/>
              <a:t>GET'ten</a:t>
            </a:r>
            <a:r>
              <a:rPr lang="tr-TR" dirty="0"/>
              <a:t> farklı olarak, POST metodunda veriler HTTP isteğinin gövdesinde gönderilir, yani URL'de görünmez. Bu, daha güvenli bir veri iletimi sağlar ve daha büyük veri gönderimlerine olanak tanır. POST, form verileri, dosya yüklemeleri ve diğer önemli veri iletimleri için tercih edilir.</a:t>
            </a:r>
          </a:p>
        </p:txBody>
      </p:sp>
    </p:spTree>
    <p:extLst>
      <p:ext uri="{BB962C8B-B14F-4D97-AF65-F5344CB8AC3E}">
        <p14:creationId xmlns:p14="http://schemas.microsoft.com/office/powerpoint/2010/main" val="26920346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BAEF55-541D-3EEB-FE17-A7127FDC7DA5}"/>
              </a:ext>
            </a:extLst>
          </p:cNvPr>
          <p:cNvSpPr>
            <a:spLocks noGrp="1"/>
          </p:cNvSpPr>
          <p:nvPr>
            <p:ph type="title"/>
          </p:nvPr>
        </p:nvSpPr>
        <p:spPr/>
        <p:txBody>
          <a:bodyPr/>
          <a:lstStyle/>
          <a:p>
            <a:r>
              <a:rPr lang="tr-TR" dirty="0"/>
              <a:t>Post </a:t>
            </a:r>
            <a:r>
              <a:rPr lang="tr-TR" dirty="0" err="1"/>
              <a:t>Kulandımız</a:t>
            </a:r>
            <a:r>
              <a:rPr lang="tr-TR" dirty="0"/>
              <a:t> yerler</a:t>
            </a:r>
            <a:br>
              <a:rPr lang="tr-TR" dirty="0"/>
            </a:br>
            <a:endParaRPr lang="tr-TR" dirty="0"/>
          </a:p>
        </p:txBody>
      </p:sp>
      <p:sp>
        <p:nvSpPr>
          <p:cNvPr id="4" name="Rectangle 1">
            <a:extLst>
              <a:ext uri="{FF2B5EF4-FFF2-40B4-BE49-F238E27FC236}">
                <a16:creationId xmlns:a16="http://schemas.microsoft.com/office/drawing/2014/main" id="{11BB35E6-4075-6897-F338-B7524D733D33}"/>
              </a:ext>
            </a:extLst>
          </p:cNvPr>
          <p:cNvSpPr>
            <a:spLocks noGrp="1" noChangeArrowheads="1"/>
          </p:cNvSpPr>
          <p:nvPr>
            <p:ph idx="1"/>
          </p:nvPr>
        </p:nvSpPr>
        <p:spPr bwMode="auto">
          <a:xfrm>
            <a:off x="1052052" y="2580999"/>
            <a:ext cx="1089414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Login Olurken</a:t>
            </a:r>
            <a:r>
              <a:rPr kumimoji="0" lang="tr-TR" altLang="tr-TR" sz="1800" b="0" i="0" u="none" strike="noStrike" cap="none" normalizeH="0" baseline="0" dirty="0">
                <a:ln>
                  <a:noFill/>
                </a:ln>
                <a:solidFill>
                  <a:schemeClr val="tx1"/>
                </a:solidFill>
                <a:effectLst/>
                <a:latin typeface="Arial" panose="020B0604020202020204" pitchFamily="34" charset="0"/>
              </a:rPr>
              <a:t>: Bir web sitesine giriş yaparken, kullanıcı adı ve şifre gibi bilgiler POST metodu ile sunucuya gönderilir. Veriler URL'de değil, HTTP isteğinin gövdesinde yer alır, bu da güvenliği artırır.</a:t>
            </a:r>
          </a:p>
          <a:p>
            <a:pPr marL="0" marR="0" lvl="0" indent="0" algn="l" defTabSz="914400" rtl="0" eaLnBrk="0" fontAlgn="base" latinLnBrk="0" hangingPunct="0">
              <a:lnSpc>
                <a:spcPct val="100000"/>
              </a:lnSpc>
              <a:spcBef>
                <a:spcPct val="0"/>
              </a:spcBef>
              <a:spcAft>
                <a:spcPct val="0"/>
              </a:spcAft>
              <a:buClrTx/>
              <a:buSzTx/>
              <a:buFontTx/>
              <a:buChar char="•"/>
              <a:tabLst/>
            </a:pPr>
            <a:endParaRPr lang="tr-TR" altLang="tr-TR"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Profil Fotoğrafı Yüklerken</a:t>
            </a:r>
            <a:r>
              <a:rPr kumimoji="0" lang="tr-TR" altLang="tr-TR" sz="1800" b="0" i="0" u="none" strike="noStrike" cap="none" normalizeH="0" baseline="0" dirty="0">
                <a:ln>
                  <a:noFill/>
                </a:ln>
                <a:solidFill>
                  <a:schemeClr val="tx1"/>
                </a:solidFill>
                <a:effectLst/>
                <a:latin typeface="Arial" panose="020B0604020202020204" pitchFamily="34" charset="0"/>
              </a:rPr>
              <a:t>: Kullanıcı profil fotoğrafı yüklemek istediğinde, bu fotoğraf verisi POST metodu ile sunucuya gönderilir. Dosya verisi büyük olduğu için GET yerine POST tercih edilir.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a:ln>
                  <a:noFill/>
                </a:ln>
                <a:solidFill>
                  <a:schemeClr val="tx1"/>
                </a:solidFill>
                <a:effectLst/>
                <a:latin typeface="Arial" panose="020B0604020202020204" pitchFamily="34" charset="0"/>
              </a:rPr>
              <a:t>Yorum Yazarken</a:t>
            </a:r>
            <a:r>
              <a:rPr kumimoji="0" lang="tr-TR" altLang="tr-TR" sz="1800" b="0" i="0" u="none" strike="noStrike" cap="none" normalizeH="0" baseline="0" dirty="0">
                <a:ln>
                  <a:noFill/>
                </a:ln>
                <a:solidFill>
                  <a:schemeClr val="tx1"/>
                </a:solidFill>
                <a:effectLst/>
                <a:latin typeface="Arial" panose="020B0604020202020204" pitchFamily="34" charset="0"/>
              </a:rPr>
              <a:t>: Bir blog veya sosyal medya platformunda yorum yazarken, yazdığınız yorum POST metodu ile sunucuya iletilir. Buradaki veri genellikle metin tabanlı olur ve uzun olabilir, bu yüzden POST kullanılır.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solidFill>
                  <a:schemeClr val="tx1"/>
                </a:solidFill>
                <a:effectLst/>
                <a:latin typeface="Arial" panose="020B0604020202020204" pitchFamily="34" charset="0"/>
              </a:rPr>
              <a:t>Kısacası Sunucuya Veri Gönderme </a:t>
            </a:r>
            <a:r>
              <a:rPr kumimoji="0" lang="tr-TR" altLang="tr-TR" sz="1800" b="0" i="0" u="none" strike="noStrike" cap="none" normalizeH="0" baseline="0" dirty="0" err="1">
                <a:ln>
                  <a:noFill/>
                </a:ln>
                <a:solidFill>
                  <a:schemeClr val="tx1"/>
                </a:solidFill>
                <a:effectLst/>
                <a:latin typeface="Arial" panose="020B0604020202020204" pitchFamily="34" charset="0"/>
              </a:rPr>
              <a:t>Genelikle</a:t>
            </a:r>
            <a:r>
              <a:rPr kumimoji="0" lang="tr-TR" altLang="tr-TR" sz="1800" b="0" i="0" u="none" strike="noStrike" cap="none" normalizeH="0" baseline="0" dirty="0">
                <a:ln>
                  <a:noFill/>
                </a:ln>
                <a:solidFill>
                  <a:schemeClr val="tx1"/>
                </a:solidFill>
                <a:effectLst/>
                <a:latin typeface="Arial" panose="020B0604020202020204" pitchFamily="34" charset="0"/>
              </a:rPr>
              <a:t> Post Yoluyla Yapılır</a:t>
            </a:r>
          </a:p>
        </p:txBody>
      </p:sp>
    </p:spTree>
    <p:extLst>
      <p:ext uri="{BB962C8B-B14F-4D97-AF65-F5344CB8AC3E}">
        <p14:creationId xmlns:p14="http://schemas.microsoft.com/office/powerpoint/2010/main" val="22311832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C85E45-B53D-91AA-E731-5EA2C8E6A042}"/>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E6A6FDEA-CEE4-C922-9D29-90216608A813}"/>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B21087C1-4544-F053-A137-10A92C04F313}"/>
              </a:ext>
            </a:extLst>
          </p:cNvPr>
          <p:cNvPicPr>
            <a:picLocks noChangeAspect="1"/>
          </p:cNvPicPr>
          <p:nvPr/>
        </p:nvPicPr>
        <p:blipFill>
          <a:blip r:embed="rId2"/>
          <a:stretch>
            <a:fillRect/>
          </a:stretch>
        </p:blipFill>
        <p:spPr>
          <a:xfrm>
            <a:off x="-88490" y="68826"/>
            <a:ext cx="12418142" cy="6862915"/>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5EE5876C-9D32-4660-A762-22338486F957}"/>
                  </a:ext>
                </a:extLst>
              </p14:cNvPr>
              <p14:cNvContentPartPr/>
              <p14:nvPr/>
            </p14:nvContentPartPr>
            <p14:xfrm>
              <a:off x="9258453" y="4168757"/>
              <a:ext cx="1001160" cy="1198440"/>
            </p14:xfrm>
          </p:contentPart>
        </mc:Choice>
        <mc:Fallback>
          <p:pic>
            <p:nvPicPr>
              <p:cNvPr id="6" name="Mürekkep 5">
                <a:extLst>
                  <a:ext uri="{FF2B5EF4-FFF2-40B4-BE49-F238E27FC236}">
                    <a16:creationId xmlns:a16="http://schemas.microsoft.com/office/drawing/2014/main" id="{5EE5876C-9D32-4660-A762-22338486F957}"/>
                  </a:ext>
                </a:extLst>
              </p:cNvPr>
              <p:cNvPicPr/>
              <p:nvPr/>
            </p:nvPicPr>
            <p:blipFill>
              <a:blip r:embed="rId4"/>
              <a:stretch>
                <a:fillRect/>
              </a:stretch>
            </p:blipFill>
            <p:spPr>
              <a:xfrm>
                <a:off x="9252333" y="4162637"/>
                <a:ext cx="1013400" cy="1210680"/>
              </a:xfrm>
              <a:prstGeom prst="rect">
                <a:avLst/>
              </a:prstGeom>
            </p:spPr>
          </p:pic>
        </mc:Fallback>
      </mc:AlternateContent>
      <p:sp>
        <p:nvSpPr>
          <p:cNvPr id="7" name="Dikdörtgen 6">
            <a:extLst>
              <a:ext uri="{FF2B5EF4-FFF2-40B4-BE49-F238E27FC236}">
                <a16:creationId xmlns:a16="http://schemas.microsoft.com/office/drawing/2014/main" id="{F4AC54D3-F683-EE5B-BC67-00059B1B82CF}"/>
              </a:ext>
            </a:extLst>
          </p:cNvPr>
          <p:cNvSpPr/>
          <p:nvPr/>
        </p:nvSpPr>
        <p:spPr>
          <a:xfrm>
            <a:off x="8082737" y="3287555"/>
            <a:ext cx="3903633" cy="923330"/>
          </a:xfrm>
          <a:prstGeom prst="rect">
            <a:avLst/>
          </a:prstGeom>
          <a:noFill/>
        </p:spPr>
        <p:txBody>
          <a:bodyPr wrap="none" lIns="91440" tIns="45720" rIns="91440" bIns="45720">
            <a:spAutoFit/>
          </a:bodyPr>
          <a:lstStyle/>
          <a:p>
            <a:pPr algn="ctr"/>
            <a:r>
              <a:rPr lang="tr-TR" sz="5400" dirty="0">
                <a:ln w="0"/>
                <a:effectLst>
                  <a:outerShdw blurRad="38100" dist="19050" dir="2700000" algn="tl" rotWithShape="0">
                    <a:schemeClr val="dk1">
                      <a:alpha val="40000"/>
                    </a:schemeClr>
                  </a:outerShdw>
                </a:effectLst>
              </a:rPr>
              <a:t>BODY Kısmı</a:t>
            </a:r>
            <a:endParaRPr lang="tr-T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295688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8A0151-87D3-456D-8900-76CA8316DEFB}"/>
              </a:ext>
            </a:extLst>
          </p:cNvPr>
          <p:cNvSpPr>
            <a:spLocks noGrp="1"/>
          </p:cNvSpPr>
          <p:nvPr>
            <p:ph type="title"/>
          </p:nvPr>
        </p:nvSpPr>
        <p:spPr/>
        <p:txBody>
          <a:bodyPr/>
          <a:lstStyle/>
          <a:p>
            <a:r>
              <a:rPr lang="tr-TR" dirty="0"/>
              <a:t>İsteği Yorumlayalım</a:t>
            </a:r>
          </a:p>
        </p:txBody>
      </p:sp>
      <p:sp>
        <p:nvSpPr>
          <p:cNvPr id="3" name="İçerik Yer Tutucusu 2">
            <a:extLst>
              <a:ext uri="{FF2B5EF4-FFF2-40B4-BE49-F238E27FC236}">
                <a16:creationId xmlns:a16="http://schemas.microsoft.com/office/drawing/2014/main" id="{A62467E1-47B1-0700-1D70-A29DBC6807E1}"/>
              </a:ext>
            </a:extLst>
          </p:cNvPr>
          <p:cNvSpPr>
            <a:spLocks noGrp="1"/>
          </p:cNvSpPr>
          <p:nvPr>
            <p:ph idx="1"/>
          </p:nvPr>
        </p:nvSpPr>
        <p:spPr>
          <a:xfrm>
            <a:off x="88490" y="2052918"/>
            <a:ext cx="11061291" cy="4805082"/>
          </a:xfrm>
        </p:spPr>
        <p:txBody>
          <a:bodyPr>
            <a:normAutofit/>
          </a:bodyPr>
          <a:lstStyle/>
          <a:p>
            <a:r>
              <a:rPr lang="tr-TR" sz="2800" dirty="0"/>
              <a:t>İstekte </a:t>
            </a:r>
            <a:r>
              <a:rPr lang="tr-TR" sz="2800" b="1" dirty="0" err="1"/>
              <a:t>cookie</a:t>
            </a:r>
            <a:r>
              <a:rPr lang="tr-TR" sz="2800" dirty="0"/>
              <a:t> kullanılmadığı için, kullanıcı giriş yaptıktan sonra tarayıcıyı veya sayfayı kapattığında, siteye tekrar girdiğinde yeniden giriş yapmak zorunda kalır. </a:t>
            </a:r>
            <a:r>
              <a:rPr lang="tr-TR" sz="2800" b="1" dirty="0" err="1"/>
              <a:t>Cookie</a:t>
            </a:r>
            <a:r>
              <a:rPr lang="tr-TR" sz="2800" dirty="0" err="1"/>
              <a:t>'ler</a:t>
            </a:r>
            <a:r>
              <a:rPr lang="tr-TR" sz="2800" dirty="0"/>
              <a:t> HTTP üzerinden kullanıcıyı hatırlatarak, her seferinde giriş yapmayı engeller ve kullanıcıya tekrar giriş yapma zahmetinden kurtarır. Ayrıca, forumda bir şeyler doldururken veya </a:t>
            </a:r>
            <a:r>
              <a:rPr lang="tr-TR" sz="2800" b="1" dirty="0"/>
              <a:t>POST</a:t>
            </a:r>
            <a:r>
              <a:rPr lang="tr-TR" sz="2800" dirty="0"/>
              <a:t> isteği yaparken, </a:t>
            </a:r>
            <a:r>
              <a:rPr lang="tr-TR" sz="2800" b="1" dirty="0" err="1"/>
              <a:t>cookie</a:t>
            </a:r>
            <a:r>
              <a:rPr lang="tr-TR" sz="2800" dirty="0" err="1"/>
              <a:t>'ler</a:t>
            </a:r>
            <a:r>
              <a:rPr lang="tr-TR" sz="2800" dirty="0"/>
              <a:t> ile birlikte bu bilgiler de sunucuya gönderilir. Bu sayede sunucu, kimin ne istekte bulunduğunu ve hangi kullanıcıya ait işlemin yapıldığını bilir.</a:t>
            </a:r>
          </a:p>
        </p:txBody>
      </p:sp>
    </p:spTree>
    <p:extLst>
      <p:ext uri="{BB962C8B-B14F-4D97-AF65-F5344CB8AC3E}">
        <p14:creationId xmlns:p14="http://schemas.microsoft.com/office/powerpoint/2010/main" val="28509456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38D55D-8883-71C5-D8A6-8EF7447FE2EF}"/>
              </a:ext>
            </a:extLst>
          </p:cNvPr>
          <p:cNvSpPr>
            <a:spLocks noGrp="1"/>
          </p:cNvSpPr>
          <p:nvPr>
            <p:ph type="ctrTitle"/>
          </p:nvPr>
        </p:nvSpPr>
        <p:spPr>
          <a:xfrm>
            <a:off x="329045" y="429349"/>
            <a:ext cx="8618310" cy="966832"/>
          </a:xfrm>
        </p:spPr>
        <p:txBody>
          <a:bodyPr/>
          <a:lstStyle/>
          <a:p>
            <a:r>
              <a:rPr lang="tr-TR" sz="2800" dirty="0" err="1"/>
              <a:t>Cookie</a:t>
            </a:r>
            <a:r>
              <a:rPr lang="tr-TR" sz="2800" dirty="0"/>
              <a:t> Nedir Post İlişkisi Nedir?</a:t>
            </a:r>
          </a:p>
        </p:txBody>
      </p:sp>
      <p:sp>
        <p:nvSpPr>
          <p:cNvPr id="13" name="Alt Başlık 12">
            <a:extLst>
              <a:ext uri="{FF2B5EF4-FFF2-40B4-BE49-F238E27FC236}">
                <a16:creationId xmlns:a16="http://schemas.microsoft.com/office/drawing/2014/main" id="{18E77B89-E339-24B4-B0D2-4E9DBA82D2AF}"/>
              </a:ext>
            </a:extLst>
          </p:cNvPr>
          <p:cNvSpPr>
            <a:spLocks noGrp="1"/>
          </p:cNvSpPr>
          <p:nvPr>
            <p:ph type="subTitle" idx="1"/>
          </p:nvPr>
        </p:nvSpPr>
        <p:spPr>
          <a:xfrm>
            <a:off x="78657" y="1396182"/>
            <a:ext cx="11897033" cy="5535560"/>
          </a:xfrm>
        </p:spPr>
        <p:txBody>
          <a:bodyPr>
            <a:normAutofit/>
          </a:bodyPr>
          <a:lstStyle/>
          <a:p>
            <a:r>
              <a:rPr lang="tr-TR" dirty="0" err="1"/>
              <a:t>Cookie</a:t>
            </a:r>
            <a:r>
              <a:rPr lang="tr-TR" dirty="0"/>
              <a:t> (Çerez), web sunucuları tarafından istemcilere (tarayıcılara) gönderilen küçük veri parçacıklarıdır. Bu veriler, istemcinin tarayıcısında depolanır ve daha sonraki isteklerde tekrar sunucuya gönderilir.</a:t>
            </a:r>
          </a:p>
          <a:p>
            <a:r>
              <a:rPr lang="tr-TR" dirty="0"/>
              <a:t>1. **Oturum Yönetimi**: Kullanıcı giriş yaptıktan sonra, oturum bilgilerini tutarak yeniden giriş yapmadan kullanıcıyı tanımak.</a:t>
            </a:r>
          </a:p>
          <a:p>
            <a:r>
              <a:rPr lang="tr-TR" dirty="0"/>
              <a:t>2. **Kullanıcı Tercihleri**: Kullanıcının tercihlerini, dil seçimlerini ve kişisel ayarları hatırlamak.</a:t>
            </a:r>
          </a:p>
          <a:p>
            <a:r>
              <a:rPr lang="tr-TR" dirty="0"/>
              <a:t>3. **Takip ve Analiz**: Kullanıcı davranışlarını takip ederek reklamcılık veya analiz amaçlı kullanmak.</a:t>
            </a:r>
          </a:p>
          <a:p>
            <a:endParaRPr lang="tr-TR" dirty="0"/>
          </a:p>
          <a:p>
            <a:endParaRPr lang="tr-TR" dirty="0"/>
          </a:p>
        </p:txBody>
      </p:sp>
    </p:spTree>
    <p:extLst>
      <p:ext uri="{BB962C8B-B14F-4D97-AF65-F5344CB8AC3E}">
        <p14:creationId xmlns:p14="http://schemas.microsoft.com/office/powerpoint/2010/main" val="8907522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AFAB5D-2028-C27D-CAF7-CEE9B212B508}"/>
              </a:ext>
            </a:extLst>
          </p:cNvPr>
          <p:cNvSpPr>
            <a:spLocks noGrp="1"/>
          </p:cNvSpPr>
          <p:nvPr>
            <p:ph type="title"/>
          </p:nvPr>
        </p:nvSpPr>
        <p:spPr/>
        <p:txBody>
          <a:bodyPr/>
          <a:lstStyle/>
          <a:p>
            <a:r>
              <a:rPr lang="tr-TR" dirty="0" err="1"/>
              <a:t>Cookie</a:t>
            </a:r>
            <a:r>
              <a:rPr lang="tr-TR" dirty="0"/>
              <a:t> Kulanım Amaçları</a:t>
            </a:r>
          </a:p>
        </p:txBody>
      </p:sp>
      <p:sp>
        <p:nvSpPr>
          <p:cNvPr id="3" name="İçerik Yer Tutucusu 2">
            <a:extLst>
              <a:ext uri="{FF2B5EF4-FFF2-40B4-BE49-F238E27FC236}">
                <a16:creationId xmlns:a16="http://schemas.microsoft.com/office/drawing/2014/main" id="{016990AB-1A6A-F5C5-60DE-134E208BE11C}"/>
              </a:ext>
            </a:extLst>
          </p:cNvPr>
          <p:cNvSpPr>
            <a:spLocks noGrp="1"/>
          </p:cNvSpPr>
          <p:nvPr>
            <p:ph idx="1"/>
          </p:nvPr>
        </p:nvSpPr>
        <p:spPr/>
        <p:txBody>
          <a:bodyPr/>
          <a:lstStyle/>
          <a:p>
            <a:r>
              <a:rPr lang="tr-TR" dirty="0"/>
              <a:t>1. **Oturum Yönetimi**: Kullanıcı giriş yaptıktan sonra, oturum bilgilerini tutarak yeniden giriş yapmadan kullanıcıyı tanımak.</a:t>
            </a:r>
          </a:p>
          <a:p>
            <a:r>
              <a:rPr lang="tr-TR" dirty="0"/>
              <a:t>2. **Kullanıcı Tercihleri**: Kullanıcının tercihlerini, dil seçimlerini ve kişisel ayarları hatırlamak.</a:t>
            </a:r>
          </a:p>
          <a:p>
            <a:r>
              <a:rPr lang="tr-TR" dirty="0"/>
              <a:t>3. **Takip ve Analiz**: Kullanıcı davranışlarını takip ederek reklamcılık veya analiz amaçlı kullanmak.</a:t>
            </a:r>
          </a:p>
          <a:p>
            <a:endParaRPr lang="tr-TR" dirty="0"/>
          </a:p>
        </p:txBody>
      </p:sp>
    </p:spTree>
    <p:extLst>
      <p:ext uri="{BB962C8B-B14F-4D97-AF65-F5344CB8AC3E}">
        <p14:creationId xmlns:p14="http://schemas.microsoft.com/office/powerpoint/2010/main" val="13786881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EADA87-D33B-5411-2C4A-16E8EE28017C}"/>
              </a:ext>
            </a:extLst>
          </p:cNvPr>
          <p:cNvSpPr>
            <a:spLocks noGrp="1"/>
          </p:cNvSpPr>
          <p:nvPr>
            <p:ph type="title"/>
          </p:nvPr>
        </p:nvSpPr>
        <p:spPr/>
        <p:txBody>
          <a:bodyPr/>
          <a:lstStyle/>
          <a:p>
            <a:r>
              <a:rPr lang="tr-TR" dirty="0"/>
              <a:t>Post isteği </a:t>
            </a:r>
            <a:r>
              <a:rPr lang="tr-TR" dirty="0" err="1"/>
              <a:t>cookie</a:t>
            </a:r>
            <a:r>
              <a:rPr lang="tr-TR" dirty="0"/>
              <a:t> ilişkisi</a:t>
            </a:r>
          </a:p>
        </p:txBody>
      </p:sp>
      <p:sp>
        <p:nvSpPr>
          <p:cNvPr id="3" name="İçerik Yer Tutucusu 2">
            <a:extLst>
              <a:ext uri="{FF2B5EF4-FFF2-40B4-BE49-F238E27FC236}">
                <a16:creationId xmlns:a16="http://schemas.microsoft.com/office/drawing/2014/main" id="{9381BC44-5444-ACB9-2AF1-CD1DB6C1DE40}"/>
              </a:ext>
            </a:extLst>
          </p:cNvPr>
          <p:cNvSpPr>
            <a:spLocks noGrp="1"/>
          </p:cNvSpPr>
          <p:nvPr>
            <p:ph idx="1"/>
          </p:nvPr>
        </p:nvSpPr>
        <p:spPr/>
        <p:txBody>
          <a:bodyPr/>
          <a:lstStyle/>
          <a:p>
            <a:r>
              <a:rPr lang="tr-TR" dirty="0"/>
              <a:t>**POST** isteği, istemciden sunucuya veri göndermek için kullanılır. POST isteği ile gönderilen veriler genellikle form verileri veya JSON formatında olabilir. </a:t>
            </a:r>
            <a:r>
              <a:rPr lang="tr-TR" dirty="0" err="1"/>
              <a:t>Cookie'ler</a:t>
            </a:r>
            <a:r>
              <a:rPr lang="tr-TR" dirty="0"/>
              <a:t> ise istemciye ait bilgileri depolayarak sunucuya her istekte gönderir.</a:t>
            </a:r>
          </a:p>
          <a:p>
            <a:endParaRPr lang="tr-TR" dirty="0"/>
          </a:p>
        </p:txBody>
      </p:sp>
    </p:spTree>
    <p:extLst>
      <p:ext uri="{BB962C8B-B14F-4D97-AF65-F5344CB8AC3E}">
        <p14:creationId xmlns:p14="http://schemas.microsoft.com/office/powerpoint/2010/main" val="4730347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C873F2-FF24-D5B9-DF82-57B481EDF5D0}"/>
              </a:ext>
            </a:extLst>
          </p:cNvPr>
          <p:cNvSpPr>
            <a:spLocks noGrp="1"/>
          </p:cNvSpPr>
          <p:nvPr>
            <p:ph type="title"/>
          </p:nvPr>
        </p:nvSpPr>
        <p:spPr/>
        <p:txBody>
          <a:bodyPr/>
          <a:lstStyle/>
          <a:p>
            <a:endParaRPr lang="tr-TR"/>
          </a:p>
        </p:txBody>
      </p:sp>
      <p:sp>
        <p:nvSpPr>
          <p:cNvPr id="3" name="Metin Yer Tutucusu 2">
            <a:extLst>
              <a:ext uri="{FF2B5EF4-FFF2-40B4-BE49-F238E27FC236}">
                <a16:creationId xmlns:a16="http://schemas.microsoft.com/office/drawing/2014/main" id="{2284BF76-E797-B906-E83C-98508D15E72C}"/>
              </a:ext>
            </a:extLst>
          </p:cNvPr>
          <p:cNvSpPr>
            <a:spLocks noGrp="1"/>
          </p:cNvSpPr>
          <p:nvPr>
            <p:ph type="body" idx="1"/>
          </p:nvPr>
        </p:nvSpPr>
        <p:spPr/>
        <p:txBody>
          <a:bodyPr/>
          <a:lstStyle/>
          <a:p>
            <a:endParaRPr lang="tr-TR"/>
          </a:p>
        </p:txBody>
      </p:sp>
      <p:sp>
        <p:nvSpPr>
          <p:cNvPr id="4" name="Metin Yer Tutucusu 3">
            <a:extLst>
              <a:ext uri="{FF2B5EF4-FFF2-40B4-BE49-F238E27FC236}">
                <a16:creationId xmlns:a16="http://schemas.microsoft.com/office/drawing/2014/main" id="{DA9A61C8-33A0-E215-B1BD-AAC100706C2A}"/>
              </a:ext>
            </a:extLst>
          </p:cNvPr>
          <p:cNvSpPr>
            <a:spLocks noGrp="1"/>
          </p:cNvSpPr>
          <p:nvPr>
            <p:ph type="body" sz="half" idx="15"/>
          </p:nvPr>
        </p:nvSpPr>
        <p:spPr/>
        <p:txBody>
          <a:bodyPr/>
          <a:lstStyle/>
          <a:p>
            <a:endParaRPr lang="tr-TR" dirty="0"/>
          </a:p>
        </p:txBody>
      </p:sp>
      <p:sp>
        <p:nvSpPr>
          <p:cNvPr id="5" name="Metin Yer Tutucusu 4">
            <a:extLst>
              <a:ext uri="{FF2B5EF4-FFF2-40B4-BE49-F238E27FC236}">
                <a16:creationId xmlns:a16="http://schemas.microsoft.com/office/drawing/2014/main" id="{4647E6FF-9F5D-ADF8-5E7F-B7F8BD34A159}"/>
              </a:ext>
            </a:extLst>
          </p:cNvPr>
          <p:cNvSpPr>
            <a:spLocks noGrp="1"/>
          </p:cNvSpPr>
          <p:nvPr>
            <p:ph type="body" sz="quarter" idx="3"/>
          </p:nvPr>
        </p:nvSpPr>
        <p:spPr/>
        <p:txBody>
          <a:bodyPr/>
          <a:lstStyle/>
          <a:p>
            <a:endParaRPr lang="tr-TR"/>
          </a:p>
        </p:txBody>
      </p:sp>
      <p:sp>
        <p:nvSpPr>
          <p:cNvPr id="6" name="Metin Yer Tutucusu 5">
            <a:extLst>
              <a:ext uri="{FF2B5EF4-FFF2-40B4-BE49-F238E27FC236}">
                <a16:creationId xmlns:a16="http://schemas.microsoft.com/office/drawing/2014/main" id="{AF9B7B2E-B771-1FAC-8FA7-AC3771FE0896}"/>
              </a:ext>
            </a:extLst>
          </p:cNvPr>
          <p:cNvSpPr>
            <a:spLocks noGrp="1"/>
          </p:cNvSpPr>
          <p:nvPr>
            <p:ph type="body" sz="half" idx="16"/>
          </p:nvPr>
        </p:nvSpPr>
        <p:spPr/>
        <p:txBody>
          <a:bodyPr/>
          <a:lstStyle/>
          <a:p>
            <a:endParaRPr lang="tr-TR"/>
          </a:p>
        </p:txBody>
      </p:sp>
      <p:sp>
        <p:nvSpPr>
          <p:cNvPr id="7" name="Metin Yer Tutucusu 6">
            <a:extLst>
              <a:ext uri="{FF2B5EF4-FFF2-40B4-BE49-F238E27FC236}">
                <a16:creationId xmlns:a16="http://schemas.microsoft.com/office/drawing/2014/main" id="{D33BD58D-BA39-1553-CFAD-AF51980E514A}"/>
              </a:ext>
            </a:extLst>
          </p:cNvPr>
          <p:cNvSpPr>
            <a:spLocks noGrp="1"/>
          </p:cNvSpPr>
          <p:nvPr>
            <p:ph type="body" sz="quarter" idx="13"/>
          </p:nvPr>
        </p:nvSpPr>
        <p:spPr/>
        <p:txBody>
          <a:bodyPr/>
          <a:lstStyle/>
          <a:p>
            <a:endParaRPr lang="tr-TR"/>
          </a:p>
        </p:txBody>
      </p:sp>
      <p:sp>
        <p:nvSpPr>
          <p:cNvPr id="8" name="Metin Yer Tutucusu 7">
            <a:extLst>
              <a:ext uri="{FF2B5EF4-FFF2-40B4-BE49-F238E27FC236}">
                <a16:creationId xmlns:a16="http://schemas.microsoft.com/office/drawing/2014/main" id="{716DB0DA-0008-6AF3-9D87-186F9F2A3CB3}"/>
              </a:ext>
            </a:extLst>
          </p:cNvPr>
          <p:cNvSpPr>
            <a:spLocks noGrp="1"/>
          </p:cNvSpPr>
          <p:nvPr>
            <p:ph type="body" sz="half" idx="17"/>
          </p:nvPr>
        </p:nvSpPr>
        <p:spPr/>
        <p:txBody>
          <a:bodyPr/>
          <a:lstStyle/>
          <a:p>
            <a:endParaRPr lang="tr-TR"/>
          </a:p>
        </p:txBody>
      </p:sp>
      <p:pic>
        <p:nvPicPr>
          <p:cNvPr id="13" name="Resim 12">
            <a:extLst>
              <a:ext uri="{FF2B5EF4-FFF2-40B4-BE49-F238E27FC236}">
                <a16:creationId xmlns:a16="http://schemas.microsoft.com/office/drawing/2014/main" id="{05BF4601-1407-BAD6-6969-D501E753027C}"/>
              </a:ext>
            </a:extLst>
          </p:cNvPr>
          <p:cNvPicPr>
            <a:picLocks noChangeAspect="1"/>
          </p:cNvPicPr>
          <p:nvPr/>
        </p:nvPicPr>
        <p:blipFill>
          <a:blip r:embed="rId2"/>
          <a:stretch>
            <a:fillRect/>
          </a:stretch>
        </p:blipFill>
        <p:spPr>
          <a:xfrm>
            <a:off x="0" y="-1"/>
            <a:ext cx="12192000" cy="6931743"/>
          </a:xfrm>
          <a:prstGeom prst="rect">
            <a:avLst/>
          </a:prstGeom>
        </p:spPr>
      </p:pic>
    </p:spTree>
    <p:extLst>
      <p:ext uri="{BB962C8B-B14F-4D97-AF65-F5344CB8AC3E}">
        <p14:creationId xmlns:p14="http://schemas.microsoft.com/office/powerpoint/2010/main" val="3243868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0">
            <a:extLst>
              <a:ext uri="{FF2B5EF4-FFF2-40B4-BE49-F238E27FC236}">
                <a16:creationId xmlns:a16="http://schemas.microsoft.com/office/drawing/2014/main" id="{989CFECD-488A-2DAA-EB7E-99C56F14C2DA}"/>
              </a:ext>
            </a:extLst>
          </p:cNvPr>
          <p:cNvSpPr>
            <a:spLocks noGrp="1"/>
          </p:cNvSpPr>
          <p:nvPr>
            <p:ph type="title"/>
          </p:nvPr>
        </p:nvSpPr>
        <p:spPr>
          <a:xfrm>
            <a:off x="646111" y="452718"/>
            <a:ext cx="11545889" cy="1002456"/>
          </a:xfrm>
        </p:spPr>
        <p:txBody>
          <a:bodyPr/>
          <a:lstStyle/>
          <a:p>
            <a:r>
              <a:rPr lang="tr-TR" sz="2400" dirty="0" err="1"/>
              <a:t>Cookiler</a:t>
            </a:r>
            <a:r>
              <a:rPr lang="tr-TR" sz="2400" dirty="0"/>
              <a:t> Tarayıcıda nerde Saklanır</a:t>
            </a:r>
            <a:br>
              <a:rPr lang="tr-TR" sz="2400" dirty="0"/>
            </a:br>
            <a:r>
              <a:rPr lang="tr-TR" sz="2400" dirty="0"/>
              <a:t>Bakalım ?</a:t>
            </a:r>
          </a:p>
        </p:txBody>
      </p:sp>
      <p:sp>
        <p:nvSpPr>
          <p:cNvPr id="12" name="Metin Yer Tutucusu 11">
            <a:extLst>
              <a:ext uri="{FF2B5EF4-FFF2-40B4-BE49-F238E27FC236}">
                <a16:creationId xmlns:a16="http://schemas.microsoft.com/office/drawing/2014/main" id="{13B29D28-383A-CFA5-3EA4-791543B3DB27}"/>
              </a:ext>
            </a:extLst>
          </p:cNvPr>
          <p:cNvSpPr>
            <a:spLocks noGrp="1"/>
          </p:cNvSpPr>
          <p:nvPr>
            <p:ph type="body" idx="1"/>
          </p:nvPr>
        </p:nvSpPr>
        <p:spPr/>
        <p:txBody>
          <a:bodyPr/>
          <a:lstStyle/>
          <a:p>
            <a:r>
              <a:rPr lang="tr-TR" dirty="0" err="1"/>
              <a:t>Cookie</a:t>
            </a:r>
            <a:r>
              <a:rPr lang="tr-TR" dirty="0"/>
              <a:t> İçeren site gidin ,</a:t>
            </a:r>
          </a:p>
          <a:p>
            <a:r>
              <a:rPr lang="tr-TR" dirty="0"/>
              <a:t>Sağ tıklayın</a:t>
            </a:r>
          </a:p>
        </p:txBody>
      </p:sp>
      <p:pic>
        <p:nvPicPr>
          <p:cNvPr id="17" name="İçerik Yer Tutucusu 16">
            <a:extLst>
              <a:ext uri="{FF2B5EF4-FFF2-40B4-BE49-F238E27FC236}">
                <a16:creationId xmlns:a16="http://schemas.microsoft.com/office/drawing/2014/main" id="{8DA6B4D8-52D0-97EE-84ED-A7F98F75E8EB}"/>
              </a:ext>
            </a:extLst>
          </p:cNvPr>
          <p:cNvPicPr>
            <a:picLocks noGrp="1" noChangeAspect="1"/>
          </p:cNvPicPr>
          <p:nvPr>
            <p:ph sz="half" idx="2"/>
          </p:nvPr>
        </p:nvPicPr>
        <p:blipFill>
          <a:blip r:embed="rId2"/>
          <a:stretch>
            <a:fillRect/>
          </a:stretch>
        </p:blipFill>
        <p:spPr>
          <a:xfrm>
            <a:off x="78660" y="2514600"/>
            <a:ext cx="4768644" cy="4343400"/>
          </a:xfrm>
        </p:spPr>
      </p:pic>
      <p:sp>
        <p:nvSpPr>
          <p:cNvPr id="14" name="Metin Yer Tutucusu 13">
            <a:extLst>
              <a:ext uri="{FF2B5EF4-FFF2-40B4-BE49-F238E27FC236}">
                <a16:creationId xmlns:a16="http://schemas.microsoft.com/office/drawing/2014/main" id="{A68FAE40-6379-1955-382C-75C4A0EF872D}"/>
              </a:ext>
            </a:extLst>
          </p:cNvPr>
          <p:cNvSpPr>
            <a:spLocks noGrp="1"/>
          </p:cNvSpPr>
          <p:nvPr>
            <p:ph type="body" sz="quarter" idx="3"/>
          </p:nvPr>
        </p:nvSpPr>
        <p:spPr/>
        <p:txBody>
          <a:bodyPr/>
          <a:lstStyle/>
          <a:p>
            <a:endParaRPr lang="tr-TR"/>
          </a:p>
        </p:txBody>
      </p:sp>
      <p:pic>
        <p:nvPicPr>
          <p:cNvPr id="19" name="İçerik Yer Tutucusu 18">
            <a:extLst>
              <a:ext uri="{FF2B5EF4-FFF2-40B4-BE49-F238E27FC236}">
                <a16:creationId xmlns:a16="http://schemas.microsoft.com/office/drawing/2014/main" id="{F1CD1D66-EBF6-671A-52A5-0FB402448CF9}"/>
              </a:ext>
            </a:extLst>
          </p:cNvPr>
          <p:cNvPicPr>
            <a:picLocks noGrp="1" noChangeAspect="1"/>
          </p:cNvPicPr>
          <p:nvPr>
            <p:ph sz="quarter" idx="4"/>
          </p:nvPr>
        </p:nvPicPr>
        <p:blipFill>
          <a:blip r:embed="rId3"/>
          <a:stretch>
            <a:fillRect/>
          </a:stretch>
        </p:blipFill>
        <p:spPr>
          <a:xfrm>
            <a:off x="5043948" y="1732966"/>
            <a:ext cx="7069393" cy="5434749"/>
          </a:xfrm>
        </p:spPr>
      </p:pic>
    </p:spTree>
    <p:extLst>
      <p:ext uri="{BB962C8B-B14F-4D97-AF65-F5344CB8AC3E}">
        <p14:creationId xmlns:p14="http://schemas.microsoft.com/office/powerpoint/2010/main" val="41791602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BFA534-926F-666F-A1CE-4F5C9E5BE6EF}"/>
              </a:ext>
            </a:extLst>
          </p:cNvPr>
          <p:cNvSpPr>
            <a:spLocks noGrp="1"/>
          </p:cNvSpPr>
          <p:nvPr>
            <p:ph type="title"/>
          </p:nvPr>
        </p:nvSpPr>
        <p:spPr/>
        <p:txBody>
          <a:bodyPr/>
          <a:lstStyle/>
          <a:p>
            <a:endParaRPr lang="tr-TR" dirty="0"/>
          </a:p>
        </p:txBody>
      </p:sp>
      <p:sp>
        <p:nvSpPr>
          <p:cNvPr id="3" name="Metin Yer Tutucusu 2">
            <a:extLst>
              <a:ext uri="{FF2B5EF4-FFF2-40B4-BE49-F238E27FC236}">
                <a16:creationId xmlns:a16="http://schemas.microsoft.com/office/drawing/2014/main" id="{6ADCB80B-F267-16CD-3151-DC39ACECA432}"/>
              </a:ext>
            </a:extLst>
          </p:cNvPr>
          <p:cNvSpPr>
            <a:spLocks noGrp="1"/>
          </p:cNvSpPr>
          <p:nvPr>
            <p:ph type="body" idx="1"/>
          </p:nvPr>
        </p:nvSpPr>
        <p:spPr/>
        <p:txBody>
          <a:bodyPr/>
          <a:lstStyle/>
          <a:p>
            <a:endParaRPr lang="tr-TR"/>
          </a:p>
        </p:txBody>
      </p:sp>
      <p:sp>
        <p:nvSpPr>
          <p:cNvPr id="4" name="İçerik Yer Tutucusu 3">
            <a:extLst>
              <a:ext uri="{FF2B5EF4-FFF2-40B4-BE49-F238E27FC236}">
                <a16:creationId xmlns:a16="http://schemas.microsoft.com/office/drawing/2014/main" id="{02B8BB59-596E-FB3E-D8C5-BE1A2CF6ED6C}"/>
              </a:ext>
            </a:extLst>
          </p:cNvPr>
          <p:cNvSpPr>
            <a:spLocks noGrp="1"/>
          </p:cNvSpPr>
          <p:nvPr>
            <p:ph sz="half" idx="2"/>
          </p:nvPr>
        </p:nvSpPr>
        <p:spPr/>
        <p:txBody>
          <a:bodyPr/>
          <a:lstStyle/>
          <a:p>
            <a:endParaRPr lang="tr-TR"/>
          </a:p>
        </p:txBody>
      </p:sp>
      <p:sp>
        <p:nvSpPr>
          <p:cNvPr id="5" name="Metin Yer Tutucusu 4">
            <a:extLst>
              <a:ext uri="{FF2B5EF4-FFF2-40B4-BE49-F238E27FC236}">
                <a16:creationId xmlns:a16="http://schemas.microsoft.com/office/drawing/2014/main" id="{C9F0981E-DF1E-3A13-AE33-8F49F805E1F4}"/>
              </a:ext>
            </a:extLst>
          </p:cNvPr>
          <p:cNvSpPr>
            <a:spLocks noGrp="1"/>
          </p:cNvSpPr>
          <p:nvPr>
            <p:ph type="body" sz="quarter" idx="3"/>
          </p:nvPr>
        </p:nvSpPr>
        <p:spPr/>
        <p:txBody>
          <a:bodyPr/>
          <a:lstStyle/>
          <a:p>
            <a:endParaRPr lang="tr-TR"/>
          </a:p>
        </p:txBody>
      </p:sp>
      <p:sp>
        <p:nvSpPr>
          <p:cNvPr id="6" name="İçerik Yer Tutucusu 5">
            <a:extLst>
              <a:ext uri="{FF2B5EF4-FFF2-40B4-BE49-F238E27FC236}">
                <a16:creationId xmlns:a16="http://schemas.microsoft.com/office/drawing/2014/main" id="{277524BA-D285-08B5-1D94-4829D38305DC}"/>
              </a:ext>
            </a:extLst>
          </p:cNvPr>
          <p:cNvSpPr>
            <a:spLocks noGrp="1"/>
          </p:cNvSpPr>
          <p:nvPr>
            <p:ph sz="quarter" idx="4"/>
          </p:nvPr>
        </p:nvSpPr>
        <p:spPr/>
        <p:txBody>
          <a:bodyPr/>
          <a:lstStyle/>
          <a:p>
            <a:endParaRPr lang="tr-TR"/>
          </a:p>
        </p:txBody>
      </p:sp>
      <p:pic>
        <p:nvPicPr>
          <p:cNvPr id="8" name="Resim 7">
            <a:extLst>
              <a:ext uri="{FF2B5EF4-FFF2-40B4-BE49-F238E27FC236}">
                <a16:creationId xmlns:a16="http://schemas.microsoft.com/office/drawing/2014/main" id="{CD8653B0-76BA-E209-F921-099892630357}"/>
              </a:ext>
            </a:extLst>
          </p:cNvPr>
          <p:cNvPicPr>
            <a:picLocks noChangeAspect="1"/>
          </p:cNvPicPr>
          <p:nvPr/>
        </p:nvPicPr>
        <p:blipFill>
          <a:blip r:embed="rId2"/>
          <a:stretch>
            <a:fillRect/>
          </a:stretch>
        </p:blipFill>
        <p:spPr>
          <a:xfrm>
            <a:off x="-78658" y="0"/>
            <a:ext cx="12270658" cy="6857999"/>
          </a:xfrm>
          <a:prstGeom prst="rect">
            <a:avLst/>
          </a:prstGeom>
        </p:spPr>
      </p:pic>
    </p:spTree>
    <p:extLst>
      <p:ext uri="{BB962C8B-B14F-4D97-AF65-F5344CB8AC3E}">
        <p14:creationId xmlns:p14="http://schemas.microsoft.com/office/powerpoint/2010/main" val="37265277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3103</TotalTime>
  <Words>3956</Words>
  <Application>Microsoft Office PowerPoint</Application>
  <PresentationFormat>Geniş ekran</PresentationFormat>
  <Paragraphs>328</Paragraphs>
  <Slides>107</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107</vt:i4>
      </vt:variant>
    </vt:vector>
  </HeadingPairs>
  <TitlesOfParts>
    <vt:vector size="112" baseType="lpstr">
      <vt:lpstr>Arial</vt:lpstr>
      <vt:lpstr>Arial Unicode MS</vt:lpstr>
      <vt:lpstr>Century Gothic</vt:lpstr>
      <vt:lpstr>Wingdings 3</vt:lpstr>
      <vt:lpstr>İyon</vt:lpstr>
      <vt:lpstr>Neler Öğreneceğiz</vt:lpstr>
      <vt:lpstr>Hazırlık</vt:lpstr>
      <vt:lpstr>Python 3 indirme</vt:lpstr>
      <vt:lpstr>Python3 İndirme Adım-1</vt:lpstr>
      <vt:lpstr>Python3 İndirme Adım Adım</vt:lpstr>
      <vt:lpstr>Nmap İndirme</vt:lpstr>
      <vt:lpstr>Nmap kurma İlk Adım </vt:lpstr>
      <vt:lpstr>Nmap Kurma İkinci Adım</vt:lpstr>
      <vt:lpstr>Nmap Kurma Üçüncü Adım</vt:lpstr>
      <vt:lpstr>Nmap Kurma Üçüncü Adım</vt:lpstr>
      <vt:lpstr>Dosya Uzantı ayarlama</vt:lpstr>
      <vt:lpstr>Dosya Uzantıları Ayarları Adım- 1</vt:lpstr>
      <vt:lpstr>Dosya Uzantıları Ayarları</vt:lpstr>
      <vt:lpstr>Burp Suite İndirme</vt:lpstr>
      <vt:lpstr>Burp Suite Kurma</vt:lpstr>
      <vt:lpstr>Telnet Aktifleştime</vt:lpstr>
      <vt:lpstr>Telnet Aktifleştirme </vt:lpstr>
      <vt:lpstr>Komut Satırı Kullanmaya giriş </vt:lpstr>
      <vt:lpstr>Terminalimize Girelim </vt:lpstr>
      <vt:lpstr>Terminal Kısa Yoları  Yapıştırma</vt:lpstr>
      <vt:lpstr>Klavye kısa yoları kopyalama</vt:lpstr>
      <vt:lpstr>Klavye kısa yolları tab </vt:lpstr>
      <vt:lpstr>PowerPoint Sunusu</vt:lpstr>
      <vt:lpstr> Lan İp Adresi Öğrenme İpconfig</vt:lpstr>
      <vt:lpstr>Laboratuvarımızı Kuralım</vt:lpstr>
      <vt:lpstr>Tarayıcı Açın Githuba girelim  </vt:lpstr>
      <vt:lpstr>Arama Kutusuna Gidin</vt:lpstr>
      <vt:lpstr>Arama kutusuna emre454 Yazın Ardından Enter Basın</vt:lpstr>
      <vt:lpstr>Users Tıklayın</vt:lpstr>
      <vt:lpstr>Emre454 kulanıcısına tıklayın</vt:lpstr>
      <vt:lpstr>Lab Deposuna Girin</vt:lpstr>
      <vt:lpstr>Code Kısmına Tıklayın</vt:lpstr>
      <vt:lpstr>Url Kopyalayın</vt:lpstr>
      <vt:lpstr>Laboratuvarımızı Kuralım</vt:lpstr>
      <vt:lpstr>İp Adreslerimizi Öğrenelim</vt:lpstr>
      <vt:lpstr>Web Konusu Ve Konu Başlıkları</vt:lpstr>
      <vt:lpstr>Web siteleri</vt:lpstr>
      <vt:lpstr>Web nedir Url Yapısı</vt:lpstr>
      <vt:lpstr>Web nedir Url Yapısı</vt:lpstr>
      <vt:lpstr>PowerPoint Sunusu</vt:lpstr>
      <vt:lpstr>Header ( Başlıklar ) nedir</vt:lpstr>
      <vt:lpstr>Web nasıl Çalışır İstek ve cevap</vt:lpstr>
      <vt:lpstr> Tarayıcı Tarafı( İstemci  ):  Request ( İstek )</vt:lpstr>
      <vt:lpstr> Sunucu Tarafı:  Response ( Yanıt )</vt:lpstr>
      <vt:lpstr>Soru Web Hangi Protokole Çalışır?</vt:lpstr>
      <vt:lpstr>Web sunucusu nedir?</vt:lpstr>
      <vt:lpstr>Htpp protokolüne inelim</vt:lpstr>
      <vt:lpstr>Bir web sunucusunda birden fazla web sitesi olabillir mi?</vt:lpstr>
      <vt:lpstr>Portlar nedir </vt:lpstr>
      <vt:lpstr>Hadi Kendi Web Sunucumuzu Kuralım</vt:lpstr>
      <vt:lpstr>Web sunucusu kurabiliriz komut satırını Öğrendinizi Varsayıcam</vt:lpstr>
      <vt:lpstr>Burp çalışma mantığı </vt:lpstr>
      <vt:lpstr>Artık bir web siteniz olduna göre burp süite ile test edebiliriz</vt:lpstr>
      <vt:lpstr>Hadi Pratik Yapalım</vt:lpstr>
      <vt:lpstr>PowerPoint Sunusu</vt:lpstr>
      <vt:lpstr>PowerPoint Sunusu</vt:lpstr>
      <vt:lpstr>Proxy kısmına giriş yapın</vt:lpstr>
      <vt:lpstr>İntercept Aktif Edin</vt:lpstr>
      <vt:lpstr>Open browser Açın</vt:lpstr>
      <vt:lpstr>Kendi Kurdumuz Websitemize  ve sayfasına Girelim</vt:lpstr>
      <vt:lpstr>PowerPoint Sunusu</vt:lpstr>
      <vt:lpstr>Neden Get İsteği Sunucuda Gözükmüyor?</vt:lpstr>
      <vt:lpstr>Burp suiteye gidellim isteği yakalayalım</vt:lpstr>
      <vt:lpstr>Hadi isteği Manipüle Edelim</vt:lpstr>
      <vt:lpstr>Şimdi İstek Başlığını Manipüle edelim</vt:lpstr>
      <vt:lpstr>Sonuç aşağıdaki gibi değiştirin</vt:lpstr>
      <vt:lpstr>Artık Foward da basıp isteği gönderebiliriz</vt:lpstr>
      <vt:lpstr>PowerPoint Sunusu</vt:lpstr>
      <vt:lpstr>Bu Pratikte Neler Öğrendik?</vt:lpstr>
      <vt:lpstr>Curl nedir </vt:lpstr>
      <vt:lpstr>İki şer gruba ayrılın</vt:lpstr>
      <vt:lpstr>Deneme Yapalım – ilk görev</vt:lpstr>
      <vt:lpstr>Ssrf güvenlik açığına girelim</vt:lpstr>
      <vt:lpstr>Ssrf nedir ?</vt:lpstr>
      <vt:lpstr>Ssrf neyden kaynaklanır ? </vt:lpstr>
      <vt:lpstr>Ters Bağlantı ( reverse shell ) ve türleri backdoor</vt:lpstr>
      <vt:lpstr>Reverse Shell nedir</vt:lpstr>
      <vt:lpstr>Blind Shell nedir ?</vt:lpstr>
      <vt:lpstr>Blind shell</vt:lpstr>
      <vt:lpstr>SSRFli Siteyi Hackleyelim</vt:lpstr>
      <vt:lpstr>Tcp Geçiş Pratik örneklerle</vt:lpstr>
      <vt:lpstr>Tcp Session Nedir?</vt:lpstr>
      <vt:lpstr>Tcp seq nedir?</vt:lpstr>
      <vt:lpstr>PowerPoint Sunusu</vt:lpstr>
      <vt:lpstr>Tcp segmentleri</vt:lpstr>
      <vt:lpstr>Tcp psh bayrağı </vt:lpstr>
      <vt:lpstr>Hadi pratik yapalım size verilen uygulamaları çalıştırın</vt:lpstr>
      <vt:lpstr>Tcp her şey doğru gittinde oturumu sonlandırmak için kullanılan bayrak nedir? (Araştırma Sorusu )</vt:lpstr>
      <vt:lpstr>Post Nedir</vt:lpstr>
      <vt:lpstr>Post Nedir </vt:lpstr>
      <vt:lpstr>Post Kulandımız yerler </vt:lpstr>
      <vt:lpstr>PowerPoint Sunusu</vt:lpstr>
      <vt:lpstr>İsteği Yorumlayalım</vt:lpstr>
      <vt:lpstr>Cookie Nedir Post İlişkisi Nedir?</vt:lpstr>
      <vt:lpstr>Cookie Kulanım Amaçları</vt:lpstr>
      <vt:lpstr>Post isteği cookie ilişkisi</vt:lpstr>
      <vt:lpstr>PowerPoint Sunusu</vt:lpstr>
      <vt:lpstr>Cookiler Tarayıcıda nerde Saklanır Bakalım ?</vt:lpstr>
      <vt:lpstr>PowerPoint Sunusu</vt:lpstr>
      <vt:lpstr>Value değerine  başka kulanıcının cookie siyle değiştirirsek o kulanıcının hesabına erişmiş oluruz</vt:lpstr>
      <vt:lpstr>http sekron yapısı</vt:lpstr>
      <vt:lpstr>Content-Length nedir </vt:lpstr>
      <vt:lpstr>PowerPoint Sunusu</vt:lpstr>
      <vt:lpstr>PowerPoint Sunusu</vt:lpstr>
      <vt:lpstr>http istek kaçakçılığı</vt:lpstr>
      <vt:lpstr>PowerPoint Sunusu</vt:lpstr>
      <vt:lpstr>http istek kaçakçılığı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emre arslan</dc:creator>
  <cp:lastModifiedBy>emre arslan</cp:lastModifiedBy>
  <cp:revision>19</cp:revision>
  <dcterms:created xsi:type="dcterms:W3CDTF">2025-02-27T20:05:41Z</dcterms:created>
  <dcterms:modified xsi:type="dcterms:W3CDTF">2025-03-04T06:04:32Z</dcterms:modified>
</cp:coreProperties>
</file>